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7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40"/>
  </p:normalViewPr>
  <p:slideViewPr>
    <p:cSldViewPr>
      <p:cViewPr varScale="1">
        <p:scale>
          <a:sx n="116" d="100"/>
          <a:sy n="116" d="100"/>
        </p:scale>
        <p:origin x="176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78576C71-F0D2-466F-8174-9208DF65AFE3}" type="datetimeFigureOut">
              <a:rPr lang="en-US" smtClean="0"/>
              <a:t>9/26/23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75EBB9BF-461C-412B-AAE7-CB5F51873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52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157247E3-46DA-4F6C-B1CD-FAA04297D21D}" type="datetimeFigureOut">
              <a:rPr lang="en-US" smtClean="0"/>
              <a:t>9/26/23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91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E7418EF3-27E1-4434-9F3D-121BB9075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16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18EF3-27E1-4434-9F3D-121BB90751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72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0FDD659-73F1-4A80-92CA-4CDF8BC52E17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41FDD78-E807-42D8-A5C1-2EF4BA52CB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D659-73F1-4A80-92CA-4CDF8BC52E17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DD78-E807-42D8-A5C1-2EF4BA52CB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D659-73F1-4A80-92CA-4CDF8BC52E17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DD78-E807-42D8-A5C1-2EF4BA52CB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D659-73F1-4A80-92CA-4CDF8BC52E17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DD78-E807-42D8-A5C1-2EF4BA52CB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D659-73F1-4A80-92CA-4CDF8BC52E17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DD78-E807-42D8-A5C1-2EF4BA52CB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D659-73F1-4A80-92CA-4CDF8BC52E17}" type="datetimeFigureOut">
              <a:rPr lang="en-US" smtClean="0"/>
              <a:t>9/26/23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DD78-E807-42D8-A5C1-2EF4BA52CB4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D659-73F1-4A80-92CA-4CDF8BC52E17}" type="datetimeFigureOut">
              <a:rPr lang="en-US" smtClean="0"/>
              <a:t>9/26/23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DD78-E807-42D8-A5C1-2EF4BA52CB4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D659-73F1-4A80-92CA-4CDF8BC52E17}" type="datetimeFigureOut">
              <a:rPr lang="en-US" smtClean="0"/>
              <a:t>9/26/23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DD78-E807-42D8-A5C1-2EF4BA52CB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D659-73F1-4A80-92CA-4CDF8BC52E17}" type="datetimeFigureOut">
              <a:rPr lang="en-US" smtClean="0"/>
              <a:t>9/26/23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DD78-E807-42D8-A5C1-2EF4BA52CB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0FDD659-73F1-4A80-92CA-4CDF8BC52E17}" type="datetimeFigureOut">
              <a:rPr lang="en-US" smtClean="0"/>
              <a:t>9/26/23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41FDD78-E807-42D8-A5C1-2EF4BA52CB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0FDD659-73F1-4A80-92CA-4CDF8BC52E17}" type="datetimeFigureOut">
              <a:rPr lang="en-US" smtClean="0"/>
              <a:t>9/26/23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41FDD78-E807-42D8-A5C1-2EF4BA52CB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0FDD659-73F1-4A80-92CA-4CDF8BC52E17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41FDD78-E807-42D8-A5C1-2EF4BA52CB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Emotional Health/Stress Management and </a:t>
            </a:r>
            <a:br>
              <a:rPr lang="en-US" sz="4000" dirty="0"/>
            </a:br>
            <a:r>
              <a:rPr lang="en-US" sz="4000" dirty="0"/>
              <a:t>the Transition to College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/>
              <a:t>Elon </a:t>
            </a:r>
            <a:r>
              <a:rPr lang="en-US" sz="1600" dirty="0"/>
              <a:t>University Counseling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450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dirty="0"/>
              <a:t>Letting go</a:t>
            </a:r>
          </a:p>
          <a:p>
            <a:pPr lvl="1"/>
            <a:r>
              <a:rPr lang="en-US" sz="2400" dirty="0"/>
              <a:t>Homesickness is normal but it is important to find ways to make connections at college</a:t>
            </a:r>
          </a:p>
          <a:p>
            <a:pPr lvl="1"/>
            <a:r>
              <a:rPr lang="en-US" sz="2400" dirty="0"/>
              <a:t>Let your student handle most of their problems and make their own decisions and mistakes. Listen, support, and guide - but resist the urge to be the “helicopter” or “lawn mower” parent </a:t>
            </a:r>
          </a:p>
          <a:p>
            <a:pPr lvl="1"/>
            <a:r>
              <a:rPr lang="en-US" sz="2400" dirty="0"/>
              <a:t>Learn about the resources on campus together and encourage your student to use them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060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Grades</a:t>
            </a:r>
          </a:p>
          <a:p>
            <a:pPr lvl="1"/>
            <a:r>
              <a:rPr lang="en-US" sz="2400" dirty="0"/>
              <a:t>College is different than high school</a:t>
            </a:r>
          </a:p>
          <a:p>
            <a:pPr lvl="1"/>
            <a:r>
              <a:rPr lang="en-US" sz="2400" dirty="0"/>
              <a:t>Accept that the typical A/B student is likely to experience other letters of the grading system over the course of academic study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114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Freedom and Responsibility</a:t>
            </a:r>
          </a:p>
          <a:p>
            <a:pPr lvl="1"/>
            <a:r>
              <a:rPr lang="en-US" sz="2400" dirty="0"/>
              <a:t>No wake up calls or curfew in college</a:t>
            </a:r>
          </a:p>
          <a:p>
            <a:pPr lvl="1"/>
            <a:r>
              <a:rPr lang="en-US" sz="2400" dirty="0"/>
              <a:t>Talk with your student about important issues (self-care, alcohol/drugs, safety)</a:t>
            </a:r>
          </a:p>
          <a:p>
            <a:pPr marL="0" indent="0">
              <a:buNone/>
            </a:pPr>
            <a:r>
              <a:rPr lang="en-US" dirty="0"/>
              <a:t>Changing and Building Relationships</a:t>
            </a:r>
          </a:p>
          <a:p>
            <a:pPr lvl="1"/>
            <a:r>
              <a:rPr lang="en-US" sz="2400" dirty="0"/>
              <a:t>Evolving Identity--Who are you now?</a:t>
            </a:r>
          </a:p>
          <a:p>
            <a:pPr lvl="1"/>
            <a:r>
              <a:rPr lang="en-US" sz="2400" dirty="0"/>
              <a:t>Keeping up with family and friends at home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170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Emotional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Common counseling concerns: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Adjustment concerns/Homesickness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Anxiety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Depression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Relationship concerns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Family Issues</a:t>
            </a:r>
          </a:p>
          <a:p>
            <a:pPr marL="365760" lvl="1" indent="0">
              <a:buNone/>
            </a:pPr>
            <a:endParaRPr lang="en-US" dirty="0"/>
          </a:p>
          <a:p>
            <a:r>
              <a:rPr lang="en-US" dirty="0"/>
              <a:t>1 in 5 youth and young adults experiences a mental health condition </a:t>
            </a:r>
          </a:p>
          <a:p>
            <a:r>
              <a:rPr lang="en-US" dirty="0"/>
              <a:t>During college years is a time that mental health concerns are likely to present.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967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Emotional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Common signs and symptoms of stress</a:t>
            </a:r>
            <a:r>
              <a:rPr lang="en-US" dirty="0"/>
              <a:t>:</a:t>
            </a:r>
          </a:p>
          <a:p>
            <a:pPr marL="548640" lvl="2"/>
            <a:r>
              <a:rPr lang="en-US" sz="2600" dirty="0"/>
              <a:t>Persistent feelings of sadness or being withdrawn</a:t>
            </a:r>
          </a:p>
          <a:p>
            <a:pPr marL="548640" lvl="2"/>
            <a:r>
              <a:rPr lang="en-US" sz="2600" dirty="0"/>
              <a:t>Overwhelming fear or worry</a:t>
            </a:r>
          </a:p>
          <a:p>
            <a:pPr marL="548640" lvl="2"/>
            <a:r>
              <a:rPr lang="en-US" sz="2600" dirty="0"/>
              <a:t>Lack of energy or motivation</a:t>
            </a:r>
          </a:p>
          <a:p>
            <a:pPr marL="548640" lvl="2"/>
            <a:r>
              <a:rPr lang="en-US" sz="2600" dirty="0"/>
              <a:t>Difficulty making decisions</a:t>
            </a:r>
          </a:p>
          <a:p>
            <a:pPr marL="548640" lvl="2"/>
            <a:r>
              <a:rPr lang="en-US" sz="2600" dirty="0"/>
              <a:t>Feeling on edge</a:t>
            </a:r>
          </a:p>
          <a:p>
            <a:pPr marL="548640" lvl="2"/>
            <a:r>
              <a:rPr lang="en-US" sz="2600" dirty="0"/>
              <a:t>A change in eating habits</a:t>
            </a:r>
          </a:p>
          <a:p>
            <a:pPr marL="548640" lvl="2"/>
            <a:r>
              <a:rPr lang="en-US" sz="2600" dirty="0"/>
              <a:t>Sleeping more than usual or difficulty getting to sleep</a:t>
            </a:r>
          </a:p>
          <a:p>
            <a:pPr marL="548640" lvl="2"/>
            <a:r>
              <a:rPr lang="en-US" sz="2600" dirty="0"/>
              <a:t>Being more emotional</a:t>
            </a:r>
          </a:p>
          <a:p>
            <a:pPr marL="548640" lvl="2"/>
            <a:r>
              <a:rPr lang="en-US" sz="2600" dirty="0"/>
              <a:t>Using alcohol or drugs to relieve stress</a:t>
            </a:r>
          </a:p>
          <a:p>
            <a:pPr marL="548640" lvl="2"/>
            <a:r>
              <a:rPr lang="en-US" sz="2600" dirty="0"/>
              <a:t>Back pain or muscle tension</a:t>
            </a:r>
          </a:p>
          <a:p>
            <a:pPr marL="548640" lvl="2"/>
            <a:r>
              <a:rPr lang="en-US" sz="2600" dirty="0"/>
              <a:t>Tension headaches</a:t>
            </a:r>
          </a:p>
          <a:p>
            <a:pPr marL="548640" lvl="2"/>
            <a:r>
              <a:rPr lang="en-US" sz="2600" dirty="0"/>
              <a:t>Gastrointestinal problems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960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Emotional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390054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2900" b="1" dirty="0"/>
              <a:t>Know-Plan-Do</a:t>
            </a:r>
            <a:r>
              <a:rPr lang="en-US" sz="2900" dirty="0"/>
              <a:t>: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/>
              <a:t>Talk about any family history of mental health concerns or suspected mental health concerns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/>
              <a:t>Identify the counseling resources are available on campus and how to access them</a:t>
            </a:r>
          </a:p>
          <a:p>
            <a:pPr lvl="1"/>
            <a:r>
              <a:rPr lang="en-US" sz="2900" dirty="0"/>
              <a:t>Where is the counseling center?</a:t>
            </a:r>
          </a:p>
          <a:p>
            <a:pPr lvl="1"/>
            <a:r>
              <a:rPr lang="en-US" sz="2900" dirty="0"/>
              <a:t>What are the office hours? </a:t>
            </a:r>
          </a:p>
          <a:p>
            <a:pPr lvl="1"/>
            <a:r>
              <a:rPr lang="en-US" sz="2900" dirty="0"/>
              <a:t>Who are the providers?</a:t>
            </a:r>
          </a:p>
          <a:p>
            <a:pPr lvl="1"/>
            <a:r>
              <a:rPr lang="en-US" sz="2900" dirty="0"/>
              <a:t>What after-hours or crisis response services are available?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/>
              <a:t>If there is a history of mental health concerns</a:t>
            </a:r>
          </a:p>
          <a:p>
            <a:pPr lvl="1"/>
            <a:r>
              <a:rPr lang="en-US" sz="2900" dirty="0"/>
              <a:t>Consider making an appointment to link with a counselor in the early transition weeks</a:t>
            </a:r>
          </a:p>
          <a:p>
            <a:pPr lvl="1"/>
            <a:r>
              <a:rPr lang="en-US" sz="2900" dirty="0"/>
              <a:t>Explore community resources </a:t>
            </a:r>
          </a:p>
          <a:p>
            <a:pPr lvl="1"/>
            <a:r>
              <a:rPr lang="en-US" sz="2900" dirty="0"/>
              <a:t>Prepare for continuity of care, including medication management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91316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Emotional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If you are a loved one concerned your student is struggling: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Reach out. Express your concerns with your student.</a:t>
            </a:r>
          </a:p>
          <a:p>
            <a:r>
              <a:rPr lang="en-US" dirty="0"/>
              <a:t>Normalize and encourage students to ask for help. Keep an open dialogue about mental health not just first semester or first year, but throughout the college years</a:t>
            </a:r>
          </a:p>
          <a:p>
            <a:r>
              <a:rPr lang="en-US" dirty="0"/>
              <a:t>Contact college staff. If your student is unresponsive when you reach out or you think the issue could be serious, contact a campus mental health professional, dean of students, or other staff member.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400" dirty="0"/>
              <a:t>Excerpted from the JED Foundation . Starting the conversation: College and your mental health. August 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719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Questions and Sharing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429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F75E6-1DAF-4BE7-8E0D-C2D33D949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Meredith Harrison, PhD, LP, HSP-P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CB811-6A5D-4D69-8A7D-EBFBD419F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020067"/>
            <a:ext cx="4556760" cy="360381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Burlington, NC Native</a:t>
            </a:r>
          </a:p>
          <a:p>
            <a:r>
              <a:rPr lang="en-US" dirty="0"/>
              <a:t>My educational journey:</a:t>
            </a:r>
          </a:p>
          <a:p>
            <a:pPr lvl="1"/>
            <a:r>
              <a:rPr lang="en-US" b="1" dirty="0" err="1"/>
              <a:t>Turrentine</a:t>
            </a:r>
            <a:r>
              <a:rPr lang="en-US" dirty="0"/>
              <a:t> and </a:t>
            </a:r>
            <a:r>
              <a:rPr lang="en-US" b="1" dirty="0"/>
              <a:t>Williams</a:t>
            </a:r>
            <a:r>
              <a:rPr lang="en-US" dirty="0"/>
              <a:t> alum!</a:t>
            </a:r>
          </a:p>
          <a:p>
            <a:pPr lvl="1"/>
            <a:r>
              <a:rPr lang="en-US" b="1" dirty="0"/>
              <a:t>UNC Chapel Hill </a:t>
            </a:r>
            <a:r>
              <a:rPr lang="en-US" dirty="0"/>
              <a:t>Undergraduate</a:t>
            </a:r>
          </a:p>
          <a:p>
            <a:pPr lvl="2"/>
            <a:r>
              <a:rPr lang="en-US" dirty="0"/>
              <a:t>Psychology, B.S.</a:t>
            </a:r>
          </a:p>
          <a:p>
            <a:pPr lvl="2"/>
            <a:r>
              <a:rPr lang="en-US" sz="1800" dirty="0"/>
              <a:t>Medieval and Early Modern Studies Minor!</a:t>
            </a:r>
          </a:p>
          <a:p>
            <a:pPr lvl="1"/>
            <a:r>
              <a:rPr lang="en-US" b="1" dirty="0"/>
              <a:t>UNC Charlotte</a:t>
            </a:r>
            <a:r>
              <a:rPr lang="en-US" dirty="0"/>
              <a:t> Masters &amp; PhD</a:t>
            </a:r>
          </a:p>
          <a:p>
            <a:pPr lvl="2"/>
            <a:r>
              <a:rPr lang="en-US" dirty="0"/>
              <a:t>Clinical Health Psychology</a:t>
            </a:r>
          </a:p>
          <a:p>
            <a:pPr lvl="1"/>
            <a:r>
              <a:rPr lang="en-US" b="1" dirty="0"/>
              <a:t>Wake Forest University</a:t>
            </a:r>
            <a:r>
              <a:rPr lang="en-US" dirty="0"/>
              <a:t>, Clinical Internship at WFU Counseling Center</a:t>
            </a:r>
          </a:p>
          <a:p>
            <a:pPr lvl="1"/>
            <a:r>
              <a:rPr lang="en-US" b="1" dirty="0"/>
              <a:t>Elon University</a:t>
            </a:r>
            <a:r>
              <a:rPr lang="en-US" dirty="0"/>
              <a:t>, Groups Coordinator</a:t>
            </a:r>
          </a:p>
        </p:txBody>
      </p:sp>
      <p:pic>
        <p:nvPicPr>
          <p:cNvPr id="15" name="Picture 14" descr="A person holding papers in front of a building&#10;&#10;Description automatically generated">
            <a:extLst>
              <a:ext uri="{FF2B5EF4-FFF2-40B4-BE49-F238E27FC236}">
                <a16:creationId xmlns:a16="http://schemas.microsoft.com/office/drawing/2014/main" id="{044504BE-F2D3-4B28-A168-C31DC48936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4" r="19108" b="2754"/>
          <a:stretch/>
        </p:blipFill>
        <p:spPr>
          <a:xfrm>
            <a:off x="6888087" y="2895600"/>
            <a:ext cx="1417713" cy="2203294"/>
          </a:xfrm>
          <a:prstGeom prst="rect">
            <a:avLst/>
          </a:prstGeom>
        </p:spPr>
      </p:pic>
      <p:pic>
        <p:nvPicPr>
          <p:cNvPr id="19" name="Picture 1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1BF7E12-D503-4CA2-BDB5-7692B8390F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2" b="8808"/>
          <a:stretch/>
        </p:blipFill>
        <p:spPr>
          <a:xfrm>
            <a:off x="5500068" y="4099805"/>
            <a:ext cx="1799892" cy="1998178"/>
          </a:xfrm>
          <a:prstGeom prst="rect">
            <a:avLst/>
          </a:prstGeom>
        </p:spPr>
      </p:pic>
      <p:pic>
        <p:nvPicPr>
          <p:cNvPr id="21" name="Picture 20" descr="A couple of women posing with a mascot&#10;&#10;Description automatically generated">
            <a:extLst>
              <a:ext uri="{FF2B5EF4-FFF2-40B4-BE49-F238E27FC236}">
                <a16:creationId xmlns:a16="http://schemas.microsoft.com/office/drawing/2014/main" id="{F630E67E-E67F-484D-AF31-7746BD2DA3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8" r="7985"/>
          <a:stretch/>
        </p:blipFill>
        <p:spPr>
          <a:xfrm>
            <a:off x="5058927" y="1684584"/>
            <a:ext cx="1128011" cy="1291844"/>
          </a:xfrm>
          <a:prstGeom prst="rect">
            <a:avLst/>
          </a:prstGeom>
        </p:spPr>
      </p:pic>
      <p:pic>
        <p:nvPicPr>
          <p:cNvPr id="23" name="Picture 22" descr="A couple of women standing in front of a gazebo&#10;&#10;Description automatically generated">
            <a:extLst>
              <a:ext uri="{FF2B5EF4-FFF2-40B4-BE49-F238E27FC236}">
                <a16:creationId xmlns:a16="http://schemas.microsoft.com/office/drawing/2014/main" id="{7EB2B580-6C79-4D78-8C61-C4BF9276F3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328" y="1905000"/>
            <a:ext cx="1445898" cy="220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65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Transition to College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Transitioning to college marks an important milestone in life. It is a time for celebrating achievements and looking forward to new experiences. This is a time of significant change for students and their families that will bring with it excitement and stress.</a:t>
            </a:r>
          </a:p>
          <a:p>
            <a:pPr marL="0" indent="0" algn="ctr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446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Sources of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parents/family members:</a:t>
            </a:r>
          </a:p>
          <a:p>
            <a:r>
              <a:rPr lang="en-US" dirty="0"/>
              <a:t>Is my student ready? </a:t>
            </a:r>
          </a:p>
          <a:p>
            <a:r>
              <a:rPr lang="en-US" dirty="0"/>
              <a:t>Is the family ready for this change? </a:t>
            </a:r>
          </a:p>
          <a:p>
            <a:r>
              <a:rPr lang="en-US" dirty="0"/>
              <a:t>Can we afford this?</a:t>
            </a:r>
          </a:p>
          <a:p>
            <a:r>
              <a:rPr lang="en-US" dirty="0"/>
              <a:t>Will they have what they need?</a:t>
            </a:r>
          </a:p>
          <a:p>
            <a:r>
              <a:rPr lang="en-US" dirty="0"/>
              <a:t>How will I be able to let go?</a:t>
            </a:r>
          </a:p>
          <a:p>
            <a:r>
              <a:rPr lang="en-US" dirty="0"/>
              <a:t>Who will be there for them when I am not there?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037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Sources of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students:</a:t>
            </a:r>
          </a:p>
          <a:p>
            <a:pPr>
              <a:buClr>
                <a:srgbClr val="7030A0"/>
              </a:buClr>
            </a:pPr>
            <a:r>
              <a:rPr lang="en-US" dirty="0"/>
              <a:t>Am I ready?</a:t>
            </a:r>
          </a:p>
          <a:p>
            <a:r>
              <a:rPr lang="en-US" dirty="0"/>
              <a:t>Can my family afford this?</a:t>
            </a:r>
          </a:p>
          <a:p>
            <a:r>
              <a:rPr lang="en-US" dirty="0"/>
              <a:t>Will I fit in/find “my people”?</a:t>
            </a:r>
          </a:p>
          <a:p>
            <a:r>
              <a:rPr lang="en-US" dirty="0"/>
              <a:t>How will I change?</a:t>
            </a:r>
          </a:p>
          <a:p>
            <a:r>
              <a:rPr lang="en-US" dirty="0"/>
              <a:t>What will be happening in life back home?</a:t>
            </a:r>
          </a:p>
          <a:p>
            <a:r>
              <a:rPr lang="en-US" dirty="0"/>
              <a:t>Will I make my parents proud?</a:t>
            </a:r>
          </a:p>
          <a:p>
            <a:r>
              <a:rPr lang="en-US" dirty="0"/>
              <a:t>Will I be successful?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349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on your mind?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one side of the card- write down particular concerns or worries you have about your or your student’s college transition. </a:t>
            </a:r>
          </a:p>
          <a:p>
            <a:r>
              <a:rPr lang="en-US" dirty="0"/>
              <a:t>On the other side of the card- write down ways you feel proud and/or aspects of the college transition you are most looking forward to.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34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Now, Let’s Talk about It</a:t>
            </a:r>
          </a:p>
        </p:txBody>
      </p:sp>
    </p:spTree>
    <p:extLst>
      <p:ext uri="{BB962C8B-B14F-4D97-AF65-F5344CB8AC3E}">
        <p14:creationId xmlns:p14="http://schemas.microsoft.com/office/powerpoint/2010/main" val="1701617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295400"/>
            <a:ext cx="6196405" cy="4427669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/>
              <a:t>During college, you will engage in new experiences, explore greater personal freedom, and encounter challenges that will develop you academically and personally.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780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Managing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/>
              <a:t>Keeping in touch </a:t>
            </a:r>
          </a:p>
          <a:p>
            <a:pPr lvl="1"/>
            <a:r>
              <a:rPr lang="en-US" sz="2400" dirty="0"/>
              <a:t>Anticipate that you will miss each other</a:t>
            </a:r>
          </a:p>
          <a:p>
            <a:pPr lvl="1"/>
            <a:r>
              <a:rPr lang="en-US" sz="2400" dirty="0"/>
              <a:t>Consider what is reasonable for communication</a:t>
            </a:r>
          </a:p>
          <a:p>
            <a:pPr lvl="1"/>
            <a:r>
              <a:rPr lang="en-US" sz="2400" dirty="0"/>
              <a:t>Students- share your challenges </a:t>
            </a:r>
            <a:r>
              <a:rPr lang="en-US" sz="2400" i="1" dirty="0"/>
              <a:t>and</a:t>
            </a:r>
            <a:r>
              <a:rPr lang="en-US" sz="2400" dirty="0"/>
              <a:t> positive experiences</a:t>
            </a:r>
          </a:p>
          <a:p>
            <a:pPr lvl="1"/>
            <a:r>
              <a:rPr lang="en-US" sz="2400" dirty="0"/>
              <a:t>Parents- share what is happening back home and in your lives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1692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Custom 1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030A0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32745</TotalTime>
  <Words>832</Words>
  <Application>Microsoft Macintosh PowerPoint</Application>
  <PresentationFormat>On-screen Show (4:3)</PresentationFormat>
  <Paragraphs>112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Brush Script MT</vt:lpstr>
      <vt:lpstr>Calibri</vt:lpstr>
      <vt:lpstr>Constantia</vt:lpstr>
      <vt:lpstr>Franklin Gothic Book</vt:lpstr>
      <vt:lpstr>Rage Italic</vt:lpstr>
      <vt:lpstr>Wingdings</vt:lpstr>
      <vt:lpstr>Pushpin</vt:lpstr>
      <vt:lpstr>Emotional Health/Stress Management and  the Transition to College</vt:lpstr>
      <vt:lpstr>Meredith Harrison, PhD, LP, HSP-P</vt:lpstr>
      <vt:lpstr>The Transition to College</vt:lpstr>
      <vt:lpstr>Sources of Stress</vt:lpstr>
      <vt:lpstr>Sources of Stress</vt:lpstr>
      <vt:lpstr>What’s on your mind?</vt:lpstr>
      <vt:lpstr>      Now, Let’s Talk about It</vt:lpstr>
      <vt:lpstr>PowerPoint Presentation</vt:lpstr>
      <vt:lpstr>Managing Expectations</vt:lpstr>
      <vt:lpstr>Managing Expectations</vt:lpstr>
      <vt:lpstr>Managing Expectations</vt:lpstr>
      <vt:lpstr>Managing Expectations</vt:lpstr>
      <vt:lpstr>Emotional Health</vt:lpstr>
      <vt:lpstr>Emotional Health</vt:lpstr>
      <vt:lpstr>Emotional Health</vt:lpstr>
      <vt:lpstr>Emotional Health</vt:lpstr>
      <vt:lpstr>     Questions and Sharing</vt:lpstr>
    </vt:vector>
  </TitlesOfParts>
  <Company>Elon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Emotional Health/Stress Management and  the Transition to College</dc:title>
  <dc:creator>asmith111</dc:creator>
  <cp:lastModifiedBy>Emily Winterich-Knox</cp:lastModifiedBy>
  <cp:revision>35</cp:revision>
  <cp:lastPrinted>2016-12-08T14:29:59Z</cp:lastPrinted>
  <dcterms:created xsi:type="dcterms:W3CDTF">2016-12-06T15:23:13Z</dcterms:created>
  <dcterms:modified xsi:type="dcterms:W3CDTF">2023-09-26T17:50:46Z</dcterms:modified>
</cp:coreProperties>
</file>