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entation.xml" ContentType="application/vnd.openxmlformats-officedocument.presentationml.presentation.main+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61" r:id="rId4"/>
    <p:sldId id="265" r:id="rId5"/>
    <p:sldId id="266" r:id="rId6"/>
    <p:sldId id="267" r:id="rId7"/>
    <p:sldId id="268" r:id="rId8"/>
    <p:sldId id="269" r:id="rId9"/>
    <p:sldId id="270" r:id="rId10"/>
    <p:sldId id="271" r:id="rId11"/>
    <p:sldId id="272" r:id="rId12"/>
    <p:sldId id="275" r:id="rId13"/>
    <p:sldId id="273" r:id="rId14"/>
    <p:sldId id="274" r:id="rId15"/>
    <p:sldId id="276" r:id="rId16"/>
    <p:sldId id="262" r:id="rId17"/>
    <p:sldId id="263" r:id="rId18"/>
    <p:sldId id="264" r:id="rId19"/>
    <p:sldId id="259" r:id="rId20"/>
    <p:sldId id="260" r:id="rId21"/>
    <p:sldId id="25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CABA83-C4A7-0049-80D9-D0B911F79041}" v="7" dt="2025-02-21T15:57:28.7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20"/>
    <p:restoredTop sz="94690"/>
  </p:normalViewPr>
  <p:slideViewPr>
    <p:cSldViewPr snapToGrid="0">
      <p:cViewPr varScale="1">
        <p:scale>
          <a:sx n="151" d="100"/>
          <a:sy n="151" d="100"/>
        </p:scale>
        <p:origin x="13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7EF19C-8EC5-EE47-AB14-8EBFA32484EE}" type="datetimeFigureOut">
              <a:rPr lang="en-US" smtClean="0"/>
              <a:t>2/24/25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30FCE3-7168-DE46-AB05-4E641F8F26A7}" type="slidenum">
              <a:rPr lang="en-US" smtClean="0"/>
              <a:t>‹#›</a:t>
            </a:fld>
            <a:endParaRPr lang="en-US"/>
          </a:p>
        </p:txBody>
      </p:sp>
    </p:spTree>
    <p:extLst>
      <p:ext uri="{BB962C8B-B14F-4D97-AF65-F5344CB8AC3E}">
        <p14:creationId xmlns:p14="http://schemas.microsoft.com/office/powerpoint/2010/main" val="744829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theblissfulmind.com/journaling-tip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theblissfulmind.ck.page/braindump"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theblissfulmind.com/self-care-when-you-work-from-hom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theblissfulmind.com/art-of-doing-nothin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theblissfulmind.com/positive-affirmations-list/"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theblissfulmind.com/set-boundaries/"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30FCE3-7168-DE46-AB05-4E641F8F26A7}" type="slidenum">
              <a:rPr lang="en-US" smtClean="0"/>
              <a:t>3</a:t>
            </a:fld>
            <a:endParaRPr lang="en-US"/>
          </a:p>
        </p:txBody>
      </p:sp>
    </p:spTree>
    <p:extLst>
      <p:ext uri="{BB962C8B-B14F-4D97-AF65-F5344CB8AC3E}">
        <p14:creationId xmlns:p14="http://schemas.microsoft.com/office/powerpoint/2010/main" val="194960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3.3 GPA to be considered </a:t>
            </a:r>
          </a:p>
          <a:p>
            <a:r>
              <a:rPr lang="en-US" dirty="0"/>
              <a:t>Must be a senior</a:t>
            </a:r>
          </a:p>
          <a:p>
            <a:r>
              <a:rPr lang="en-US" dirty="0"/>
              <a:t>Transportation not provided</a:t>
            </a:r>
          </a:p>
          <a:p>
            <a:r>
              <a:rPr lang="en-US" dirty="0"/>
              <a:t>EA scholars get financial waiver</a:t>
            </a:r>
          </a:p>
        </p:txBody>
      </p:sp>
      <p:sp>
        <p:nvSpPr>
          <p:cNvPr id="4" name="Slide Number Placeholder 3"/>
          <p:cNvSpPr>
            <a:spLocks noGrp="1"/>
          </p:cNvSpPr>
          <p:nvPr>
            <p:ph type="sldNum" sz="quarter" idx="5"/>
          </p:nvPr>
        </p:nvSpPr>
        <p:spPr/>
        <p:txBody>
          <a:bodyPr/>
          <a:lstStyle/>
          <a:p>
            <a:fld id="{E930FCE3-7168-DE46-AB05-4E641F8F26A7}" type="slidenum">
              <a:rPr lang="en-US" smtClean="0"/>
              <a:t>18</a:t>
            </a:fld>
            <a:endParaRPr lang="en-US"/>
          </a:p>
        </p:txBody>
      </p:sp>
    </p:spTree>
    <p:extLst>
      <p:ext uri="{BB962C8B-B14F-4D97-AF65-F5344CB8AC3E}">
        <p14:creationId xmlns:p14="http://schemas.microsoft.com/office/powerpoint/2010/main" val="1170203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1500"/>
              </a:spcBef>
              <a:spcAft>
                <a:spcPts val="1500"/>
              </a:spcAft>
            </a:pPr>
            <a:r>
              <a:rPr lang="en-US" b="1" i="0" dirty="0">
                <a:solidFill>
                  <a:srgbClr val="363636"/>
                </a:solidFill>
                <a:effectLst/>
                <a:latin typeface="Figtree"/>
              </a:rPr>
              <a:t>Physical self-care ideas</a:t>
            </a:r>
            <a:r>
              <a:rPr lang="en-US" b="0" i="0" dirty="0">
                <a:solidFill>
                  <a:srgbClr val="363636"/>
                </a:solidFill>
                <a:effectLst/>
                <a:latin typeface="Figtree"/>
              </a:rPr>
              <a:t>:</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Eating meals at regular times (breakfast, lunch, and dinner)</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Drinking more water</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Taking vitamins daily</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Getting 7-8 hours of sleep</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Trying a new workout class or video</a:t>
            </a:r>
          </a:p>
          <a:p>
            <a:endParaRPr lang="en-US" dirty="0"/>
          </a:p>
        </p:txBody>
      </p:sp>
      <p:sp>
        <p:nvSpPr>
          <p:cNvPr id="4" name="Slide Number Placeholder 3"/>
          <p:cNvSpPr>
            <a:spLocks noGrp="1"/>
          </p:cNvSpPr>
          <p:nvPr>
            <p:ph type="sldNum" sz="quarter" idx="5"/>
          </p:nvPr>
        </p:nvSpPr>
        <p:spPr/>
        <p:txBody>
          <a:bodyPr/>
          <a:lstStyle/>
          <a:p>
            <a:fld id="{E930FCE3-7168-DE46-AB05-4E641F8F26A7}" type="slidenum">
              <a:rPr lang="en-US" smtClean="0"/>
              <a:t>4</a:t>
            </a:fld>
            <a:endParaRPr lang="en-US"/>
          </a:p>
        </p:txBody>
      </p:sp>
    </p:spTree>
    <p:extLst>
      <p:ext uri="{BB962C8B-B14F-4D97-AF65-F5344CB8AC3E}">
        <p14:creationId xmlns:p14="http://schemas.microsoft.com/office/powerpoint/2010/main" val="2651063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1500"/>
              </a:spcBef>
              <a:spcAft>
                <a:spcPts val="1500"/>
              </a:spcAft>
            </a:pPr>
            <a:r>
              <a:rPr lang="en-US" b="1" i="0" dirty="0">
                <a:solidFill>
                  <a:srgbClr val="363636"/>
                </a:solidFill>
                <a:effectLst/>
                <a:latin typeface="Figtree"/>
              </a:rPr>
              <a:t>Mental self-care ideas:</a:t>
            </a:r>
            <a:endParaRPr lang="en-US" b="0" i="0" dirty="0">
              <a:solidFill>
                <a:srgbClr val="363636"/>
              </a:solidFill>
              <a:effectLst/>
              <a:latin typeface="Figtree"/>
            </a:endParaRP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Meditating</a:t>
            </a:r>
          </a:p>
          <a:p>
            <a:pPr algn="l" fontAlgn="base">
              <a:lnSpc>
                <a:spcPts val="2250"/>
              </a:lnSpc>
              <a:spcAft>
                <a:spcPts val="1500"/>
              </a:spcAft>
              <a:buFont typeface="Arial" panose="020B0604020202020204" pitchFamily="34" charset="0"/>
              <a:buChar char="•"/>
            </a:pPr>
            <a:r>
              <a:rPr lang="en-US" b="0" i="0" u="sng" dirty="0">
                <a:solidFill>
                  <a:srgbClr val="363636"/>
                </a:solidFill>
                <a:effectLst/>
                <a:latin typeface="var( --e-global-typography-text-font-family )"/>
                <a:hlinkClick r:id="rId3"/>
              </a:rPr>
              <a:t>Writing in a journal</a:t>
            </a:r>
            <a:endParaRPr lang="en-US" b="0" i="0" dirty="0">
              <a:solidFill>
                <a:srgbClr val="363636"/>
              </a:solidFill>
              <a:effectLst/>
              <a:latin typeface="Figtree"/>
            </a:endParaRP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Engaging your brain in a new way</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Writing a brain dump list (</a:t>
            </a:r>
            <a:r>
              <a:rPr lang="en-US" b="0" i="0" u="sng" dirty="0">
                <a:solidFill>
                  <a:srgbClr val="363636"/>
                </a:solidFill>
                <a:effectLst/>
                <a:latin typeface="var( --e-global-typography-text-font-family )"/>
                <a:hlinkClick r:id="rId4"/>
              </a:rPr>
              <a:t>here’s how to do that</a:t>
            </a:r>
            <a:r>
              <a:rPr lang="en-US" b="0" i="0" dirty="0">
                <a:solidFill>
                  <a:srgbClr val="363636"/>
                </a:solidFill>
                <a:effectLst/>
                <a:latin typeface="Figtree"/>
              </a:rPr>
              <a:t>)</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Taking an intentional break away from technology/internet</a:t>
            </a:r>
          </a:p>
          <a:p>
            <a:endParaRPr lang="en-US" dirty="0"/>
          </a:p>
        </p:txBody>
      </p:sp>
      <p:sp>
        <p:nvSpPr>
          <p:cNvPr id="4" name="Slide Number Placeholder 3"/>
          <p:cNvSpPr>
            <a:spLocks noGrp="1"/>
          </p:cNvSpPr>
          <p:nvPr>
            <p:ph type="sldNum" sz="quarter" idx="5"/>
          </p:nvPr>
        </p:nvSpPr>
        <p:spPr/>
        <p:txBody>
          <a:bodyPr/>
          <a:lstStyle/>
          <a:p>
            <a:fld id="{E930FCE3-7168-DE46-AB05-4E641F8F26A7}" type="slidenum">
              <a:rPr lang="en-US" smtClean="0"/>
              <a:t>5</a:t>
            </a:fld>
            <a:endParaRPr lang="en-US"/>
          </a:p>
        </p:txBody>
      </p:sp>
    </p:spTree>
    <p:extLst>
      <p:ext uri="{BB962C8B-B14F-4D97-AF65-F5344CB8AC3E}">
        <p14:creationId xmlns:p14="http://schemas.microsoft.com/office/powerpoint/2010/main" val="3914096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1500"/>
              </a:spcBef>
              <a:spcAft>
                <a:spcPts val="1500"/>
              </a:spcAft>
            </a:pPr>
            <a:r>
              <a:rPr lang="en-US" b="1" i="0" dirty="0">
                <a:solidFill>
                  <a:srgbClr val="363636"/>
                </a:solidFill>
                <a:effectLst/>
                <a:latin typeface="Figtree"/>
              </a:rPr>
              <a:t>Social self-care examples:</a:t>
            </a:r>
            <a:endParaRPr lang="en-US" b="0" i="0" dirty="0">
              <a:solidFill>
                <a:srgbClr val="363636"/>
              </a:solidFill>
              <a:effectLst/>
              <a:latin typeface="Figtree"/>
            </a:endParaRP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Spending time with people whose company you enjoy</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Calling or seeing your relatives</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Writing a letter to a friend (pen-pal style!)</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Talking to a support group</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Finding a community to contribute to (online or offline)</a:t>
            </a:r>
          </a:p>
          <a:p>
            <a:endParaRPr lang="en-US" dirty="0"/>
          </a:p>
        </p:txBody>
      </p:sp>
      <p:sp>
        <p:nvSpPr>
          <p:cNvPr id="4" name="Slide Number Placeholder 3"/>
          <p:cNvSpPr>
            <a:spLocks noGrp="1"/>
          </p:cNvSpPr>
          <p:nvPr>
            <p:ph type="sldNum" sz="quarter" idx="5"/>
          </p:nvPr>
        </p:nvSpPr>
        <p:spPr/>
        <p:txBody>
          <a:bodyPr/>
          <a:lstStyle/>
          <a:p>
            <a:fld id="{E930FCE3-7168-DE46-AB05-4E641F8F26A7}" type="slidenum">
              <a:rPr lang="en-US" smtClean="0"/>
              <a:t>6</a:t>
            </a:fld>
            <a:endParaRPr lang="en-US"/>
          </a:p>
        </p:txBody>
      </p:sp>
    </p:spTree>
    <p:extLst>
      <p:ext uri="{BB962C8B-B14F-4D97-AF65-F5344CB8AC3E}">
        <p14:creationId xmlns:p14="http://schemas.microsoft.com/office/powerpoint/2010/main" val="2729532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1500"/>
              </a:spcBef>
              <a:spcAft>
                <a:spcPts val="1500"/>
              </a:spcAft>
            </a:pPr>
            <a:r>
              <a:rPr lang="en-US" b="1" i="0" dirty="0">
                <a:solidFill>
                  <a:srgbClr val="363636"/>
                </a:solidFill>
                <a:effectLst/>
                <a:latin typeface="Figtree"/>
              </a:rPr>
              <a:t>Environmental self-care ideas:</a:t>
            </a:r>
            <a:endParaRPr lang="en-US" b="0" i="0" dirty="0">
              <a:solidFill>
                <a:srgbClr val="363636"/>
              </a:solidFill>
              <a:effectLst/>
              <a:latin typeface="Figtree"/>
            </a:endParaRPr>
          </a:p>
          <a:p>
            <a:pPr algn="l" fontAlgn="base">
              <a:lnSpc>
                <a:spcPts val="2250"/>
              </a:lnSpc>
              <a:spcAft>
                <a:spcPts val="1500"/>
              </a:spcAft>
              <a:buFont typeface="Arial" panose="020B0604020202020204" pitchFamily="34" charset="0"/>
              <a:buChar char="•"/>
            </a:pPr>
            <a:r>
              <a:rPr lang="en-US" b="0" i="0" u="sng" dirty="0">
                <a:solidFill>
                  <a:srgbClr val="363636"/>
                </a:solidFill>
                <a:effectLst/>
                <a:latin typeface="var( --e-global-typography-text-font-family )"/>
                <a:hlinkClick r:id="rId3"/>
              </a:rPr>
              <a:t>Arranging your workspace</a:t>
            </a:r>
            <a:r>
              <a:rPr lang="en-US" b="0" i="0" dirty="0">
                <a:solidFill>
                  <a:srgbClr val="363636"/>
                </a:solidFill>
                <a:effectLst/>
                <a:latin typeface="Figtree"/>
              </a:rPr>
              <a:t> to be more comfortable</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Exploring somewhere new (even if it’s in your own town)</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Decluttering your living space</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Going outside for a walk</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Appealing to your five senses (e.g. light a candle, adjust the lighting, put on comfortable clothes, sip a warm drink, and put on your favorite playlist)</a:t>
            </a:r>
          </a:p>
          <a:p>
            <a:endParaRPr lang="en-US" dirty="0"/>
          </a:p>
        </p:txBody>
      </p:sp>
      <p:sp>
        <p:nvSpPr>
          <p:cNvPr id="4" name="Slide Number Placeholder 3"/>
          <p:cNvSpPr>
            <a:spLocks noGrp="1"/>
          </p:cNvSpPr>
          <p:nvPr>
            <p:ph type="sldNum" sz="quarter" idx="5"/>
          </p:nvPr>
        </p:nvSpPr>
        <p:spPr/>
        <p:txBody>
          <a:bodyPr/>
          <a:lstStyle/>
          <a:p>
            <a:fld id="{E930FCE3-7168-DE46-AB05-4E641F8F26A7}" type="slidenum">
              <a:rPr lang="en-US" smtClean="0"/>
              <a:t>7</a:t>
            </a:fld>
            <a:endParaRPr lang="en-US"/>
          </a:p>
        </p:txBody>
      </p:sp>
    </p:spTree>
    <p:extLst>
      <p:ext uri="{BB962C8B-B14F-4D97-AF65-F5344CB8AC3E}">
        <p14:creationId xmlns:p14="http://schemas.microsoft.com/office/powerpoint/2010/main" val="222063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1500"/>
              </a:spcBef>
              <a:spcAft>
                <a:spcPts val="1500"/>
              </a:spcAft>
            </a:pPr>
            <a:r>
              <a:rPr lang="en-US" b="1" i="0" dirty="0">
                <a:solidFill>
                  <a:srgbClr val="363636"/>
                </a:solidFill>
                <a:effectLst/>
                <a:latin typeface="Figtree"/>
              </a:rPr>
              <a:t>Spiritual self-care ideas:</a:t>
            </a:r>
            <a:endParaRPr lang="en-US" b="0" i="0" dirty="0">
              <a:solidFill>
                <a:srgbClr val="363636"/>
              </a:solidFill>
              <a:effectLst/>
              <a:latin typeface="Figtree"/>
            </a:endParaRP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Spending time in nature</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Getting an astrology or tarot card reading</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Identifying your values &amp; what’s meaningful to you</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Volunteering or contributing to a cause you believe in</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Connecting to a higher power (whatever that means to you)</a:t>
            </a:r>
          </a:p>
          <a:p>
            <a:br>
              <a:rPr lang="en-US" dirty="0"/>
            </a:br>
            <a:endParaRPr lang="en-US" dirty="0"/>
          </a:p>
        </p:txBody>
      </p:sp>
      <p:sp>
        <p:nvSpPr>
          <p:cNvPr id="4" name="Slide Number Placeholder 3"/>
          <p:cNvSpPr>
            <a:spLocks noGrp="1"/>
          </p:cNvSpPr>
          <p:nvPr>
            <p:ph type="sldNum" sz="quarter" idx="5"/>
          </p:nvPr>
        </p:nvSpPr>
        <p:spPr/>
        <p:txBody>
          <a:bodyPr/>
          <a:lstStyle/>
          <a:p>
            <a:fld id="{E930FCE3-7168-DE46-AB05-4E641F8F26A7}" type="slidenum">
              <a:rPr lang="en-US" smtClean="0"/>
              <a:t>8</a:t>
            </a:fld>
            <a:endParaRPr lang="en-US"/>
          </a:p>
        </p:txBody>
      </p:sp>
    </p:spTree>
    <p:extLst>
      <p:ext uri="{BB962C8B-B14F-4D97-AF65-F5344CB8AC3E}">
        <p14:creationId xmlns:p14="http://schemas.microsoft.com/office/powerpoint/2010/main" val="3563894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1500"/>
              </a:spcBef>
              <a:spcAft>
                <a:spcPts val="1500"/>
              </a:spcAft>
            </a:pPr>
            <a:r>
              <a:rPr lang="en-US" b="1" i="0" dirty="0">
                <a:solidFill>
                  <a:srgbClr val="363636"/>
                </a:solidFill>
                <a:effectLst/>
                <a:latin typeface="Figtree"/>
              </a:rPr>
              <a:t>Recreational self-care ideas:</a:t>
            </a:r>
            <a:endParaRPr lang="en-US" b="0" i="0" dirty="0">
              <a:solidFill>
                <a:srgbClr val="363636"/>
              </a:solidFill>
              <a:effectLst/>
              <a:latin typeface="Figtree"/>
            </a:endParaRP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Taking time for hobbies and creative activities</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Going on an adventure by yourself or with others</a:t>
            </a:r>
          </a:p>
          <a:p>
            <a:pPr algn="l" fontAlgn="base">
              <a:lnSpc>
                <a:spcPts val="2250"/>
              </a:lnSpc>
              <a:spcAft>
                <a:spcPts val="1500"/>
              </a:spcAft>
              <a:buFont typeface="Arial" panose="020B0604020202020204" pitchFamily="34" charset="0"/>
              <a:buChar char="•"/>
            </a:pPr>
            <a:r>
              <a:rPr lang="en-US" b="0" i="0" u="sng" dirty="0">
                <a:solidFill>
                  <a:srgbClr val="363636"/>
                </a:solidFill>
                <a:effectLst/>
                <a:latin typeface="var( --e-global-typography-text-font-family )"/>
                <a:hlinkClick r:id="rId3"/>
              </a:rPr>
              <a:t>Taking time to do absolutely nothing</a:t>
            </a:r>
            <a:r>
              <a:rPr lang="en-US" b="0" i="0" dirty="0">
                <a:solidFill>
                  <a:srgbClr val="363636"/>
                </a:solidFill>
                <a:effectLst/>
                <a:latin typeface="Figtree"/>
              </a:rPr>
              <a:t> (and enjoying it!)</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Playing board or video games</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Switching up your regular daily routine</a:t>
            </a:r>
          </a:p>
          <a:p>
            <a:endParaRPr lang="en-US" dirty="0"/>
          </a:p>
        </p:txBody>
      </p:sp>
      <p:sp>
        <p:nvSpPr>
          <p:cNvPr id="4" name="Slide Number Placeholder 3"/>
          <p:cNvSpPr>
            <a:spLocks noGrp="1"/>
          </p:cNvSpPr>
          <p:nvPr>
            <p:ph type="sldNum" sz="quarter" idx="5"/>
          </p:nvPr>
        </p:nvSpPr>
        <p:spPr/>
        <p:txBody>
          <a:bodyPr/>
          <a:lstStyle/>
          <a:p>
            <a:fld id="{E930FCE3-7168-DE46-AB05-4E641F8F26A7}" type="slidenum">
              <a:rPr lang="en-US" smtClean="0"/>
              <a:t>9</a:t>
            </a:fld>
            <a:endParaRPr lang="en-US"/>
          </a:p>
        </p:txBody>
      </p:sp>
    </p:spTree>
    <p:extLst>
      <p:ext uri="{BB962C8B-B14F-4D97-AF65-F5344CB8AC3E}">
        <p14:creationId xmlns:p14="http://schemas.microsoft.com/office/powerpoint/2010/main" val="273291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1500"/>
              </a:spcBef>
              <a:spcAft>
                <a:spcPts val="1500"/>
              </a:spcAft>
            </a:pPr>
            <a:r>
              <a:rPr lang="en-US" b="1" i="0" dirty="0">
                <a:solidFill>
                  <a:srgbClr val="363636"/>
                </a:solidFill>
                <a:effectLst/>
                <a:latin typeface="Figtree"/>
              </a:rPr>
              <a:t>Emotional self-care: ideas</a:t>
            </a:r>
            <a:endParaRPr lang="en-US" b="0" i="0" dirty="0">
              <a:solidFill>
                <a:srgbClr val="363636"/>
              </a:solidFill>
              <a:effectLst/>
              <a:latin typeface="Figtree"/>
            </a:endParaRP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Watching a deep movie</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Listening to your favorite songs</a:t>
            </a: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Writing down positive </a:t>
            </a:r>
            <a:r>
              <a:rPr lang="en-US" b="0" i="0" u="sng" dirty="0">
                <a:solidFill>
                  <a:srgbClr val="363636"/>
                </a:solidFill>
                <a:effectLst/>
                <a:latin typeface="var( --e-global-typography-text-font-family )"/>
                <a:hlinkClick r:id="rId3"/>
              </a:rPr>
              <a:t>affirmations</a:t>
            </a:r>
            <a:endParaRPr lang="en-US" b="0" i="0" dirty="0">
              <a:solidFill>
                <a:srgbClr val="363636"/>
              </a:solidFill>
              <a:effectLst/>
              <a:latin typeface="Figtree"/>
            </a:endParaRPr>
          </a:p>
          <a:p>
            <a:pPr algn="l" fontAlgn="base">
              <a:lnSpc>
                <a:spcPts val="2250"/>
              </a:lnSpc>
              <a:spcAft>
                <a:spcPts val="1500"/>
              </a:spcAft>
              <a:buFont typeface="Arial" panose="020B0604020202020204" pitchFamily="34" charset="0"/>
              <a:buChar char="•"/>
            </a:pPr>
            <a:r>
              <a:rPr lang="en-US" b="0" i="0" dirty="0">
                <a:solidFill>
                  <a:srgbClr val="363636"/>
                </a:solidFill>
                <a:effectLst/>
                <a:latin typeface="Figtree"/>
              </a:rPr>
              <a:t>Asking for help when you need it</a:t>
            </a:r>
          </a:p>
          <a:p>
            <a:pPr algn="l" fontAlgn="base">
              <a:lnSpc>
                <a:spcPts val="2250"/>
              </a:lnSpc>
              <a:spcAft>
                <a:spcPts val="1500"/>
              </a:spcAft>
              <a:buFont typeface="Arial" panose="020B0604020202020204" pitchFamily="34" charset="0"/>
              <a:buChar char="•"/>
            </a:pPr>
            <a:r>
              <a:rPr lang="en-US" b="0" i="0" u="sng" dirty="0">
                <a:solidFill>
                  <a:srgbClr val="363636"/>
                </a:solidFill>
                <a:effectLst/>
                <a:latin typeface="var( --e-global-typography-text-font-family )"/>
                <a:hlinkClick r:id="rId4"/>
              </a:rPr>
              <a:t>Setting boundaries</a:t>
            </a:r>
            <a:r>
              <a:rPr lang="en-US" b="0" i="0" dirty="0">
                <a:solidFill>
                  <a:srgbClr val="363636"/>
                </a:solidFill>
                <a:effectLst/>
                <a:latin typeface="Figtree"/>
              </a:rPr>
              <a:t> to protect your time and energy</a:t>
            </a:r>
          </a:p>
          <a:p>
            <a:endParaRPr lang="en-US" dirty="0"/>
          </a:p>
        </p:txBody>
      </p:sp>
      <p:sp>
        <p:nvSpPr>
          <p:cNvPr id="4" name="Slide Number Placeholder 3"/>
          <p:cNvSpPr>
            <a:spLocks noGrp="1"/>
          </p:cNvSpPr>
          <p:nvPr>
            <p:ph type="sldNum" sz="quarter" idx="5"/>
          </p:nvPr>
        </p:nvSpPr>
        <p:spPr/>
        <p:txBody>
          <a:bodyPr/>
          <a:lstStyle/>
          <a:p>
            <a:fld id="{E930FCE3-7168-DE46-AB05-4E641F8F26A7}" type="slidenum">
              <a:rPr lang="en-US" smtClean="0"/>
              <a:t>10</a:t>
            </a:fld>
            <a:endParaRPr lang="en-US"/>
          </a:p>
        </p:txBody>
      </p:sp>
    </p:spTree>
    <p:extLst>
      <p:ext uri="{BB962C8B-B14F-4D97-AF65-F5344CB8AC3E}">
        <p14:creationId xmlns:p14="http://schemas.microsoft.com/office/powerpoint/2010/main" val="2425337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2.8 Unweighted GPA for consideration</a:t>
            </a:r>
          </a:p>
          <a:p>
            <a:r>
              <a:rPr lang="en-US" dirty="0"/>
              <a:t>Online Course Offerings</a:t>
            </a:r>
          </a:p>
          <a:p>
            <a:r>
              <a:rPr lang="en-US" dirty="0"/>
              <a:t>No handholding </a:t>
            </a:r>
          </a:p>
        </p:txBody>
      </p:sp>
      <p:sp>
        <p:nvSpPr>
          <p:cNvPr id="4" name="Slide Number Placeholder 3"/>
          <p:cNvSpPr>
            <a:spLocks noGrp="1"/>
          </p:cNvSpPr>
          <p:nvPr>
            <p:ph type="sldNum" sz="quarter" idx="5"/>
          </p:nvPr>
        </p:nvSpPr>
        <p:spPr/>
        <p:txBody>
          <a:bodyPr/>
          <a:lstStyle/>
          <a:p>
            <a:fld id="{E930FCE3-7168-DE46-AB05-4E641F8F26A7}" type="slidenum">
              <a:rPr lang="en-US" smtClean="0"/>
              <a:t>17</a:t>
            </a:fld>
            <a:endParaRPr lang="en-US"/>
          </a:p>
        </p:txBody>
      </p:sp>
    </p:spTree>
    <p:extLst>
      <p:ext uri="{BB962C8B-B14F-4D97-AF65-F5344CB8AC3E}">
        <p14:creationId xmlns:p14="http://schemas.microsoft.com/office/powerpoint/2010/main" val="784037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2/24/25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2/24/25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2/24/25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2/24/25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2/24/25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ocs.google.com/document/d/1qFFXnzJVofvXe-wRNIgAwuqaAcjwZF8EoOSBFW9t2r8/edit?tab=t.0#heading=h.gjdgx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ore-docs.s3.amazonaws.com/documents/asset/uploaded_file/3260/ctec/2274909/CCP_Dual_Credit_Allowanc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elon.edu/u/academics/education/recommended-courses/" TargetMode="External"/><Relationship Id="rId2" Type="http://schemas.openxmlformats.org/officeDocument/2006/relationships/hyperlink" Target="https://www.elon.edu/u/academics/education/collegiate-star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7AA15-020B-10FD-353C-4F81C14F330E}"/>
              </a:ext>
            </a:extLst>
          </p:cNvPr>
          <p:cNvSpPr>
            <a:spLocks noGrp="1"/>
          </p:cNvSpPr>
          <p:nvPr>
            <p:ph type="ctrTitle"/>
          </p:nvPr>
        </p:nvSpPr>
        <p:spPr/>
        <p:txBody>
          <a:bodyPr/>
          <a:lstStyle/>
          <a:p>
            <a:r>
              <a:rPr lang="en-US" dirty="0"/>
              <a:t>February 2025 Saturday Meeting </a:t>
            </a:r>
          </a:p>
        </p:txBody>
      </p:sp>
      <p:sp>
        <p:nvSpPr>
          <p:cNvPr id="3" name="Subtitle 2">
            <a:extLst>
              <a:ext uri="{FF2B5EF4-FFF2-40B4-BE49-F238E27FC236}">
                <a16:creationId xmlns:a16="http://schemas.microsoft.com/office/drawing/2014/main" id="{730FF798-0696-4711-CD78-7E795D7AB4E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4596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2DF69-85E3-D25E-1D9E-234DABC9F867}"/>
              </a:ext>
            </a:extLst>
          </p:cNvPr>
          <p:cNvSpPr>
            <a:spLocks noGrp="1"/>
          </p:cNvSpPr>
          <p:nvPr>
            <p:ph type="title"/>
          </p:nvPr>
        </p:nvSpPr>
        <p:spPr/>
        <p:txBody>
          <a:bodyPr/>
          <a:lstStyle/>
          <a:p>
            <a:r>
              <a:rPr lang="en-US" dirty="0"/>
              <a:t>Emotional</a:t>
            </a:r>
          </a:p>
        </p:txBody>
      </p:sp>
      <p:sp>
        <p:nvSpPr>
          <p:cNvPr id="3" name="Content Placeholder 2">
            <a:extLst>
              <a:ext uri="{FF2B5EF4-FFF2-40B4-BE49-F238E27FC236}">
                <a16:creationId xmlns:a16="http://schemas.microsoft.com/office/drawing/2014/main" id="{4924C8D5-E018-1F76-B9CA-3B892A2F4E51}"/>
              </a:ext>
            </a:extLst>
          </p:cNvPr>
          <p:cNvSpPr>
            <a:spLocks noGrp="1"/>
          </p:cNvSpPr>
          <p:nvPr>
            <p:ph idx="1"/>
          </p:nvPr>
        </p:nvSpPr>
        <p:spPr/>
        <p:txBody>
          <a:bodyPr>
            <a:normAutofit/>
          </a:bodyPr>
          <a:lstStyle/>
          <a:p>
            <a:pPr algn="ctr"/>
            <a:endParaRPr lang="en-US" sz="2800" b="0" i="0" dirty="0">
              <a:solidFill>
                <a:srgbClr val="1F1F1F"/>
              </a:solidFill>
              <a:effectLst/>
              <a:latin typeface="Google Sans"/>
            </a:endParaRPr>
          </a:p>
          <a:p>
            <a:pPr algn="ctr"/>
            <a:endParaRPr lang="en-US" sz="2800" dirty="0">
              <a:solidFill>
                <a:srgbClr val="1F1F1F"/>
              </a:solidFill>
              <a:latin typeface="Google Sans"/>
            </a:endParaRPr>
          </a:p>
          <a:p>
            <a:pPr algn="ctr"/>
            <a:r>
              <a:rPr lang="en-US" sz="2800" b="0" i="0" dirty="0">
                <a:solidFill>
                  <a:srgbClr val="1F1F1F"/>
                </a:solidFill>
                <a:effectLst/>
                <a:latin typeface="Google Sans"/>
              </a:rPr>
              <a:t>Practice self-compassion and gratitude</a:t>
            </a:r>
            <a:endParaRPr lang="en-US" sz="2800" dirty="0"/>
          </a:p>
        </p:txBody>
      </p:sp>
    </p:spTree>
    <p:extLst>
      <p:ext uri="{BB962C8B-B14F-4D97-AF65-F5344CB8AC3E}">
        <p14:creationId xmlns:p14="http://schemas.microsoft.com/office/powerpoint/2010/main" val="2300448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60748-BD58-764A-E689-0F3B31135622}"/>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4E34B18D-24F0-1B4C-20B3-12348BD1EB16}"/>
              </a:ext>
            </a:extLst>
          </p:cNvPr>
          <p:cNvSpPr>
            <a:spLocks noGrp="1"/>
          </p:cNvSpPr>
          <p:nvPr>
            <p:ph idx="1"/>
          </p:nvPr>
        </p:nvSpPr>
        <p:spPr/>
        <p:txBody>
          <a:bodyPr/>
          <a:lstStyle/>
          <a:p>
            <a:r>
              <a:rPr lang="en-US" dirty="0"/>
              <a:t>Break into groups of 4	</a:t>
            </a:r>
          </a:p>
          <a:p>
            <a:pPr lvl="1"/>
            <a:r>
              <a:rPr lang="en-US" dirty="0"/>
              <a:t>Which of the 7 pillars is most important to you?</a:t>
            </a:r>
          </a:p>
          <a:p>
            <a:pPr lvl="1"/>
            <a:r>
              <a:rPr lang="en-US" dirty="0"/>
              <a:t>Why?</a:t>
            </a:r>
          </a:p>
          <a:p>
            <a:pPr lvl="1"/>
            <a:r>
              <a:rPr lang="en-US" dirty="0"/>
              <a:t>Give examples where it can be used in your educational journey</a:t>
            </a:r>
          </a:p>
          <a:p>
            <a:pPr lvl="1"/>
            <a:r>
              <a:rPr lang="en-US" dirty="0"/>
              <a:t>Why are these important to practice if you want to go to college? </a:t>
            </a:r>
          </a:p>
        </p:txBody>
      </p:sp>
    </p:spTree>
    <p:extLst>
      <p:ext uri="{BB962C8B-B14F-4D97-AF65-F5344CB8AC3E}">
        <p14:creationId xmlns:p14="http://schemas.microsoft.com/office/powerpoint/2010/main" val="4202267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042EC-363E-566B-56B8-5CA6E0BFFC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DAB3F9-F86D-A6B5-C51A-B255717BCB08}"/>
              </a:ext>
            </a:extLst>
          </p:cNvPr>
          <p:cNvSpPr>
            <a:spLocks noGrp="1"/>
          </p:cNvSpPr>
          <p:nvPr>
            <p:ph idx="1"/>
          </p:nvPr>
        </p:nvSpPr>
        <p:spPr/>
        <p:txBody>
          <a:bodyPr>
            <a:normAutofit/>
          </a:bodyPr>
          <a:lstStyle/>
          <a:p>
            <a:pPr marL="0" indent="0" algn="ctr">
              <a:buNone/>
            </a:pPr>
            <a:endParaRPr lang="en-US" sz="2800" dirty="0"/>
          </a:p>
          <a:p>
            <a:pPr marL="0" indent="0" algn="ctr">
              <a:buNone/>
            </a:pPr>
            <a:r>
              <a:rPr lang="en-US" sz="2800" dirty="0"/>
              <a:t>Break (10 Minutes)</a:t>
            </a:r>
          </a:p>
        </p:txBody>
      </p:sp>
    </p:spTree>
    <p:extLst>
      <p:ext uri="{BB962C8B-B14F-4D97-AF65-F5344CB8AC3E}">
        <p14:creationId xmlns:p14="http://schemas.microsoft.com/office/powerpoint/2010/main" val="1145182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395F-52C4-53FE-B0AA-FCF2A7E5499F}"/>
              </a:ext>
            </a:extLst>
          </p:cNvPr>
          <p:cNvSpPr>
            <a:spLocks noGrp="1"/>
          </p:cNvSpPr>
          <p:nvPr>
            <p:ph type="title"/>
          </p:nvPr>
        </p:nvSpPr>
        <p:spPr/>
        <p:txBody>
          <a:bodyPr/>
          <a:lstStyle/>
          <a:p>
            <a:r>
              <a:rPr lang="en-US" dirty="0"/>
              <a:t>Enrollment	</a:t>
            </a:r>
          </a:p>
        </p:txBody>
      </p:sp>
      <p:sp>
        <p:nvSpPr>
          <p:cNvPr id="3" name="Content Placeholder 2">
            <a:extLst>
              <a:ext uri="{FF2B5EF4-FFF2-40B4-BE49-F238E27FC236}">
                <a16:creationId xmlns:a16="http://schemas.microsoft.com/office/drawing/2014/main" id="{F8C1200B-8477-6D9C-E609-3B17FA9E6FE7}"/>
              </a:ext>
            </a:extLst>
          </p:cNvPr>
          <p:cNvSpPr>
            <a:spLocks noGrp="1"/>
          </p:cNvSpPr>
          <p:nvPr>
            <p:ph idx="1"/>
          </p:nvPr>
        </p:nvSpPr>
        <p:spPr/>
        <p:txBody>
          <a:bodyPr/>
          <a:lstStyle/>
          <a:p>
            <a:r>
              <a:rPr lang="en-US" dirty="0"/>
              <a:t>How do I know the proper courses to take?</a:t>
            </a:r>
          </a:p>
          <a:p>
            <a:pPr lvl="1"/>
            <a:r>
              <a:rPr lang="en-US" dirty="0"/>
              <a:t>Who decides?</a:t>
            </a:r>
          </a:p>
          <a:p>
            <a:pPr lvl="1"/>
            <a:r>
              <a:rPr lang="en-US" dirty="0"/>
              <a:t>Who do I trust?</a:t>
            </a:r>
          </a:p>
          <a:p>
            <a:pPr lvl="1"/>
            <a:r>
              <a:rPr lang="en-US" dirty="0"/>
              <a:t>Where does Elon Academy fit?</a:t>
            </a:r>
          </a:p>
          <a:p>
            <a:pPr lvl="1"/>
            <a:r>
              <a:rPr lang="en-US" dirty="0"/>
              <a:t>Am I on track to graduate? How does EA feel about early graduation?</a:t>
            </a:r>
          </a:p>
          <a:p>
            <a:pPr lvl="1"/>
            <a:endParaRPr lang="en-US" dirty="0"/>
          </a:p>
        </p:txBody>
      </p:sp>
    </p:spTree>
    <p:extLst>
      <p:ext uri="{BB962C8B-B14F-4D97-AF65-F5344CB8AC3E}">
        <p14:creationId xmlns:p14="http://schemas.microsoft.com/office/powerpoint/2010/main" val="3479811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4BC3-7620-F6FF-9DBA-CE2DAE5E7531}"/>
              </a:ext>
            </a:extLst>
          </p:cNvPr>
          <p:cNvSpPr>
            <a:spLocks noGrp="1"/>
          </p:cNvSpPr>
          <p:nvPr>
            <p:ph type="title"/>
          </p:nvPr>
        </p:nvSpPr>
        <p:spPr/>
        <p:txBody>
          <a:bodyPr/>
          <a:lstStyle/>
          <a:p>
            <a:r>
              <a:rPr lang="en-US" dirty="0"/>
              <a:t>ABSS Course Selection</a:t>
            </a:r>
          </a:p>
        </p:txBody>
      </p:sp>
      <p:sp>
        <p:nvSpPr>
          <p:cNvPr id="3" name="Content Placeholder 2">
            <a:extLst>
              <a:ext uri="{FF2B5EF4-FFF2-40B4-BE49-F238E27FC236}">
                <a16:creationId xmlns:a16="http://schemas.microsoft.com/office/drawing/2014/main" id="{7CB4E12E-3324-BB16-BBA8-27CC92F826DD}"/>
              </a:ext>
            </a:extLst>
          </p:cNvPr>
          <p:cNvSpPr>
            <a:spLocks noGrp="1"/>
          </p:cNvSpPr>
          <p:nvPr>
            <p:ph idx="1"/>
          </p:nvPr>
        </p:nvSpPr>
        <p:spPr>
          <a:xfrm>
            <a:off x="1451578" y="2068895"/>
            <a:ext cx="9603275" cy="3450613"/>
          </a:xfrm>
        </p:spPr>
        <p:txBody>
          <a:bodyPr/>
          <a:lstStyle/>
          <a:p>
            <a:r>
              <a:rPr lang="en-US" dirty="0">
                <a:hlinkClick r:id="rId2"/>
              </a:rPr>
              <a:t>ABSS High School Scheduling Considerations</a:t>
            </a:r>
            <a:endParaRPr lang="en-US" dirty="0"/>
          </a:p>
        </p:txBody>
      </p:sp>
    </p:spTree>
    <p:extLst>
      <p:ext uri="{BB962C8B-B14F-4D97-AF65-F5344CB8AC3E}">
        <p14:creationId xmlns:p14="http://schemas.microsoft.com/office/powerpoint/2010/main" val="1273657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D6BEE-BFF6-0BD0-CE86-2AF6F4FFF4B7}"/>
              </a:ext>
            </a:extLst>
          </p:cNvPr>
          <p:cNvSpPr>
            <a:spLocks noGrp="1"/>
          </p:cNvSpPr>
          <p:nvPr>
            <p:ph type="title"/>
          </p:nvPr>
        </p:nvSpPr>
        <p:spPr/>
        <p:txBody>
          <a:bodyPr/>
          <a:lstStyle/>
          <a:p>
            <a:r>
              <a:rPr lang="en-US" dirty="0" err="1"/>
              <a:t>Abss</a:t>
            </a:r>
            <a:r>
              <a:rPr lang="en-US" dirty="0"/>
              <a:t> Curriculum changes</a:t>
            </a:r>
          </a:p>
        </p:txBody>
      </p:sp>
      <p:sp>
        <p:nvSpPr>
          <p:cNvPr id="3" name="Content Placeholder 2">
            <a:extLst>
              <a:ext uri="{FF2B5EF4-FFF2-40B4-BE49-F238E27FC236}">
                <a16:creationId xmlns:a16="http://schemas.microsoft.com/office/drawing/2014/main" id="{1C903854-3497-716B-734D-7289713708F6}"/>
              </a:ext>
            </a:extLst>
          </p:cNvPr>
          <p:cNvSpPr>
            <a:spLocks noGrp="1"/>
          </p:cNvSpPr>
          <p:nvPr>
            <p:ph idx="1"/>
          </p:nvPr>
        </p:nvSpPr>
        <p:spPr/>
        <p:txBody>
          <a:bodyPr/>
          <a:lstStyle/>
          <a:p>
            <a:r>
              <a:rPr lang="en-US" dirty="0"/>
              <a:t>PowerSchool going away</a:t>
            </a:r>
          </a:p>
          <a:p>
            <a:r>
              <a:rPr lang="en-US" dirty="0"/>
              <a:t>New Graduation Requirements</a:t>
            </a:r>
          </a:p>
          <a:p>
            <a:pPr lvl="1"/>
            <a:r>
              <a:rPr lang="en-US" dirty="0"/>
              <a:t>28 now vs 22 future (don’t get fooled by the trap)</a:t>
            </a:r>
          </a:p>
          <a:p>
            <a:pPr lvl="1"/>
            <a:r>
              <a:rPr lang="en-US" dirty="0"/>
              <a:t>Chance to get college paid for on the State’s dime mostly</a:t>
            </a:r>
          </a:p>
          <a:p>
            <a:pPr lvl="1"/>
            <a:r>
              <a:rPr lang="en-US" dirty="0"/>
              <a:t>Be intentional about courses you’re planning to take</a:t>
            </a:r>
          </a:p>
          <a:p>
            <a:endParaRPr lang="en-US" dirty="0"/>
          </a:p>
          <a:p>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41658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9532A-A20A-B4BC-7679-A49CF0AD8F86}"/>
              </a:ext>
            </a:extLst>
          </p:cNvPr>
          <p:cNvSpPr>
            <a:spLocks noGrp="1"/>
          </p:cNvSpPr>
          <p:nvPr>
            <p:ph type="title"/>
          </p:nvPr>
        </p:nvSpPr>
        <p:spPr/>
        <p:txBody>
          <a:bodyPr/>
          <a:lstStyle/>
          <a:p>
            <a:r>
              <a:rPr lang="en-US" dirty="0"/>
              <a:t>Dual Enrollment for High School Students</a:t>
            </a:r>
          </a:p>
        </p:txBody>
      </p:sp>
      <p:sp>
        <p:nvSpPr>
          <p:cNvPr id="3" name="Content Placeholder 2">
            <a:extLst>
              <a:ext uri="{FF2B5EF4-FFF2-40B4-BE49-F238E27FC236}">
                <a16:creationId xmlns:a16="http://schemas.microsoft.com/office/drawing/2014/main" id="{A10A2C5F-AF7A-6A68-D39F-0861E967081A}"/>
              </a:ext>
            </a:extLst>
          </p:cNvPr>
          <p:cNvSpPr>
            <a:spLocks noGrp="1"/>
          </p:cNvSpPr>
          <p:nvPr>
            <p:ph idx="1"/>
          </p:nvPr>
        </p:nvSpPr>
        <p:spPr/>
        <p:txBody>
          <a:bodyPr>
            <a:normAutofit/>
          </a:bodyPr>
          <a:lstStyle/>
          <a:p>
            <a:r>
              <a:rPr lang="en-US" dirty="0"/>
              <a:t>Definition:  </a:t>
            </a:r>
            <a:r>
              <a:rPr lang="en-US" b="0" i="0" dirty="0">
                <a:solidFill>
                  <a:srgbClr val="FF0000"/>
                </a:solidFill>
                <a:effectLst/>
                <a:latin typeface="Google Sans"/>
              </a:rPr>
              <a:t>Dual enrollment programs allow high school students to take college courses and earn college credit before graduation. This smooths your transition into higher education, broadening your horizons for future learning experiences and career paths.</a:t>
            </a:r>
            <a:endParaRPr lang="en-US" dirty="0">
              <a:solidFill>
                <a:srgbClr val="FF0000"/>
              </a:solidFill>
            </a:endParaRPr>
          </a:p>
        </p:txBody>
      </p:sp>
    </p:spTree>
    <p:extLst>
      <p:ext uri="{BB962C8B-B14F-4D97-AF65-F5344CB8AC3E}">
        <p14:creationId xmlns:p14="http://schemas.microsoft.com/office/powerpoint/2010/main" val="1749322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3A54C-7FFB-0573-CABD-70212D7D07AE}"/>
              </a:ext>
            </a:extLst>
          </p:cNvPr>
          <p:cNvSpPr>
            <a:spLocks noGrp="1"/>
          </p:cNvSpPr>
          <p:nvPr>
            <p:ph type="title"/>
          </p:nvPr>
        </p:nvSpPr>
        <p:spPr/>
        <p:txBody>
          <a:bodyPr/>
          <a:lstStyle/>
          <a:p>
            <a:r>
              <a:rPr lang="en-US" dirty="0"/>
              <a:t>College Career Promise (CCP)</a:t>
            </a:r>
          </a:p>
        </p:txBody>
      </p:sp>
      <p:sp>
        <p:nvSpPr>
          <p:cNvPr id="3" name="Content Placeholder 2">
            <a:extLst>
              <a:ext uri="{FF2B5EF4-FFF2-40B4-BE49-F238E27FC236}">
                <a16:creationId xmlns:a16="http://schemas.microsoft.com/office/drawing/2014/main" id="{5C83820B-EE8D-C2BA-8630-A813B23E9673}"/>
              </a:ext>
            </a:extLst>
          </p:cNvPr>
          <p:cNvSpPr>
            <a:spLocks noGrp="1"/>
          </p:cNvSpPr>
          <p:nvPr>
            <p:ph idx="1"/>
          </p:nvPr>
        </p:nvSpPr>
        <p:spPr/>
        <p:txBody>
          <a:bodyPr>
            <a:normAutofit fontScale="92500" lnSpcReduction="20000"/>
          </a:bodyPr>
          <a:lstStyle/>
          <a:p>
            <a:pPr algn="ctr">
              <a:spcAft>
                <a:spcPts val="1500"/>
              </a:spcAft>
            </a:pPr>
            <a:r>
              <a:rPr lang="en-US" b="1" dirty="0">
                <a:effectLst/>
              </a:rPr>
              <a:t>FREE College Credit through ACC!</a:t>
            </a:r>
          </a:p>
          <a:p>
            <a:pPr algn="l">
              <a:spcAft>
                <a:spcPts val="1425"/>
              </a:spcAft>
            </a:pPr>
            <a:r>
              <a:rPr lang="en-US" b="0" i="0" dirty="0">
                <a:solidFill>
                  <a:srgbClr val="000000"/>
                </a:solidFill>
                <a:effectLst/>
                <a:latin typeface="Inter"/>
              </a:rPr>
              <a:t>The </a:t>
            </a:r>
            <a:r>
              <a:rPr lang="en-US" b="1" i="0" dirty="0">
                <a:solidFill>
                  <a:srgbClr val="000000"/>
                </a:solidFill>
                <a:effectLst/>
                <a:latin typeface="Inter"/>
              </a:rPr>
              <a:t>Career &amp; College Promise</a:t>
            </a:r>
            <a:r>
              <a:rPr lang="en-US" b="0" i="0" dirty="0">
                <a:solidFill>
                  <a:srgbClr val="000000"/>
                </a:solidFill>
                <a:effectLst/>
                <a:latin typeface="Inter"/>
              </a:rPr>
              <a:t> </a:t>
            </a:r>
            <a:r>
              <a:rPr lang="en-US" b="1" i="0" dirty="0">
                <a:solidFill>
                  <a:srgbClr val="000000"/>
                </a:solidFill>
                <a:effectLst/>
                <a:latin typeface="Inter"/>
              </a:rPr>
              <a:t>(CCP) </a:t>
            </a:r>
            <a:r>
              <a:rPr lang="en-US" b="0" i="0" dirty="0">
                <a:solidFill>
                  <a:srgbClr val="000000"/>
                </a:solidFill>
                <a:effectLst/>
                <a:latin typeface="Inter"/>
              </a:rPr>
              <a:t>program at </a:t>
            </a:r>
            <a:r>
              <a:rPr lang="en-US" b="1" i="0" dirty="0">
                <a:solidFill>
                  <a:srgbClr val="000000"/>
                </a:solidFill>
                <a:effectLst/>
                <a:latin typeface="Inter"/>
              </a:rPr>
              <a:t>Alamance Community College</a:t>
            </a:r>
            <a:r>
              <a:rPr lang="en-US" b="0" i="0" dirty="0">
                <a:solidFill>
                  <a:srgbClr val="000000"/>
                </a:solidFill>
                <a:effectLst/>
                <a:latin typeface="Inter"/>
              </a:rPr>
              <a:t> offers students the opportunity to take college courses for free while they are in high school. There are a variety of available courses to choose from, and some courses are offered at CTEC (transportation from/to your homeschool is provided by ABSS) during third block each semester.</a:t>
            </a:r>
          </a:p>
          <a:p>
            <a:pPr>
              <a:spcAft>
                <a:spcPts val="1500"/>
              </a:spcAft>
            </a:pPr>
            <a:r>
              <a:rPr lang="en-US" dirty="0">
                <a:effectLst/>
                <a:hlinkClick r:id="rId3"/>
              </a:rPr>
              <a:t>CCP Program &amp; Course Information</a:t>
            </a:r>
            <a:br>
              <a:rPr lang="en-US" dirty="0">
                <a:effectLst/>
              </a:rPr>
            </a:br>
            <a:endParaRPr lang="en-US" dirty="0">
              <a:effectLst/>
            </a:endParaRPr>
          </a:p>
          <a:p>
            <a:endParaRPr lang="en-US" dirty="0"/>
          </a:p>
        </p:txBody>
      </p:sp>
    </p:spTree>
    <p:extLst>
      <p:ext uri="{BB962C8B-B14F-4D97-AF65-F5344CB8AC3E}">
        <p14:creationId xmlns:p14="http://schemas.microsoft.com/office/powerpoint/2010/main" val="2803229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66481-04C0-F6C5-9EDE-96A24DE9B7BB}"/>
              </a:ext>
            </a:extLst>
          </p:cNvPr>
          <p:cNvSpPr>
            <a:spLocks noGrp="1"/>
          </p:cNvSpPr>
          <p:nvPr>
            <p:ph type="title"/>
          </p:nvPr>
        </p:nvSpPr>
        <p:spPr/>
        <p:txBody>
          <a:bodyPr/>
          <a:lstStyle/>
          <a:p>
            <a:r>
              <a:rPr lang="en-US" dirty="0"/>
              <a:t>Collegiate Start @ Elon</a:t>
            </a:r>
          </a:p>
        </p:txBody>
      </p:sp>
      <p:sp>
        <p:nvSpPr>
          <p:cNvPr id="3" name="Content Placeholder 2">
            <a:extLst>
              <a:ext uri="{FF2B5EF4-FFF2-40B4-BE49-F238E27FC236}">
                <a16:creationId xmlns:a16="http://schemas.microsoft.com/office/drawing/2014/main" id="{DE1D2EDC-6B2B-330B-20AF-64D6C399851C}"/>
              </a:ext>
            </a:extLst>
          </p:cNvPr>
          <p:cNvSpPr>
            <a:spLocks noGrp="1"/>
          </p:cNvSpPr>
          <p:nvPr>
            <p:ph idx="1"/>
          </p:nvPr>
        </p:nvSpPr>
        <p:spPr/>
        <p:txBody>
          <a:bodyPr>
            <a:normAutofit/>
          </a:bodyPr>
          <a:lstStyle/>
          <a:p>
            <a:r>
              <a:rPr lang="en-US" sz="1800" b="0" i="0" dirty="0">
                <a:solidFill>
                  <a:srgbClr val="535961"/>
                </a:solidFill>
                <a:effectLst/>
                <a:latin typeface="Verdana" panose="020B0604030504040204" pitchFamily="34" charset="0"/>
              </a:rPr>
              <a:t>Collegiate Start@Elon is a dual enrollment program designed to provide high school seniors with the opportunity to simultaneously enroll in both high school and college courses and receive dual high school and college credit. The program provides advanced academic options for high-achieving high school seniors in over 40 courses. Students enrolled in Collegiate Start@Elon are eligible to take up to two college-level courses each fall and spring academic semester. Eligible students who are selected to participate are classified as a Special Student through the Elon University Admissions Office.</a:t>
            </a:r>
            <a:endParaRPr lang="en-US" sz="1800" dirty="0"/>
          </a:p>
        </p:txBody>
      </p:sp>
    </p:spTree>
    <p:extLst>
      <p:ext uri="{BB962C8B-B14F-4D97-AF65-F5344CB8AC3E}">
        <p14:creationId xmlns:p14="http://schemas.microsoft.com/office/powerpoint/2010/main" val="4107581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0A0AA-ECD4-06F3-FD4E-6B498401FF94}"/>
              </a:ext>
            </a:extLst>
          </p:cNvPr>
          <p:cNvSpPr>
            <a:spLocks noGrp="1"/>
          </p:cNvSpPr>
          <p:nvPr>
            <p:ph type="title"/>
          </p:nvPr>
        </p:nvSpPr>
        <p:spPr/>
        <p:txBody>
          <a:bodyPr/>
          <a:lstStyle/>
          <a:p>
            <a:r>
              <a:rPr lang="en-US" dirty="0"/>
              <a:t>Additional Collegiate Start Info</a:t>
            </a:r>
          </a:p>
        </p:txBody>
      </p:sp>
      <p:sp>
        <p:nvSpPr>
          <p:cNvPr id="3" name="Content Placeholder 2">
            <a:extLst>
              <a:ext uri="{FF2B5EF4-FFF2-40B4-BE49-F238E27FC236}">
                <a16:creationId xmlns:a16="http://schemas.microsoft.com/office/drawing/2014/main" id="{B5A63320-E5D4-9BF4-7FC2-F084DEAC9041}"/>
              </a:ext>
            </a:extLst>
          </p:cNvPr>
          <p:cNvSpPr>
            <a:spLocks noGrp="1"/>
          </p:cNvSpPr>
          <p:nvPr>
            <p:ph idx="1"/>
          </p:nvPr>
        </p:nvSpPr>
        <p:spPr/>
        <p:txBody>
          <a:bodyPr>
            <a:normAutofit/>
          </a:bodyPr>
          <a:lstStyle/>
          <a:p>
            <a:pPr marL="0" indent="0" algn="ctr" rtl="0" fontAlgn="base">
              <a:lnSpc>
                <a:spcPts val="1376"/>
              </a:lnSpc>
              <a:buNone/>
            </a:pPr>
            <a:endParaRPr lang="en-US" sz="4000" b="0" i="0" dirty="0">
              <a:effectLst/>
              <a:latin typeface="Segoe UI" panose="020B0502040204020203" pitchFamily="34" charset="0"/>
            </a:endParaRPr>
          </a:p>
          <a:p>
            <a:pPr marL="0" indent="0" algn="ctr" rtl="0" fontAlgn="base">
              <a:lnSpc>
                <a:spcPts val="1376"/>
              </a:lnSpc>
              <a:buNone/>
            </a:pPr>
            <a:endParaRPr lang="en-US" sz="4000" b="0" i="0" dirty="0">
              <a:effectLst/>
              <a:latin typeface="Cambria" panose="02040503050406030204" pitchFamily="18" charset="0"/>
              <a:hlinkClick r:id="rId2"/>
            </a:endParaRPr>
          </a:p>
          <a:p>
            <a:pPr marL="0" indent="0" algn="ctr" rtl="0" fontAlgn="base">
              <a:lnSpc>
                <a:spcPts val="1376"/>
              </a:lnSpc>
              <a:buNone/>
            </a:pPr>
            <a:r>
              <a:rPr lang="en-US" sz="3600" b="0" i="0" dirty="0">
                <a:effectLst/>
                <a:latin typeface="Cambria" panose="02040503050406030204" pitchFamily="18" charset="0"/>
                <a:hlinkClick r:id="rId2"/>
              </a:rPr>
              <a:t>Collegiate Start @Elon</a:t>
            </a:r>
            <a:r>
              <a:rPr lang="en-US" sz="3600" b="0" i="0" dirty="0">
                <a:effectLst/>
                <a:latin typeface="Cambria" panose="02040503050406030204" pitchFamily="18" charset="0"/>
              </a:rPr>
              <a:t> </a:t>
            </a:r>
          </a:p>
          <a:p>
            <a:pPr marL="0" indent="0" algn="ctr" rtl="0" fontAlgn="base">
              <a:lnSpc>
                <a:spcPts val="1376"/>
              </a:lnSpc>
              <a:buNone/>
            </a:pPr>
            <a:endParaRPr lang="en-US" sz="4000" dirty="0">
              <a:latin typeface="Cambria" panose="02040503050406030204" pitchFamily="18" charset="0"/>
            </a:endParaRPr>
          </a:p>
          <a:p>
            <a:pPr marL="0" indent="0" algn="ctr" rtl="0" fontAlgn="base">
              <a:lnSpc>
                <a:spcPts val="1376"/>
              </a:lnSpc>
              <a:buNone/>
            </a:pPr>
            <a:endParaRPr lang="en-US" sz="4000" b="0" i="0" dirty="0">
              <a:effectLst/>
              <a:latin typeface="Cambria" panose="02040503050406030204" pitchFamily="18" charset="0"/>
            </a:endParaRPr>
          </a:p>
          <a:p>
            <a:pPr marL="0" indent="0" algn="ctr" rtl="0" fontAlgn="base">
              <a:lnSpc>
                <a:spcPts val="1376"/>
              </a:lnSpc>
              <a:buNone/>
            </a:pPr>
            <a:r>
              <a:rPr lang="en-US" sz="3200" b="0" i="0" dirty="0">
                <a:effectLst/>
                <a:latin typeface="Segoe UI" panose="020B0502040204020203" pitchFamily="34" charset="0"/>
                <a:hlinkClick r:id="rId3"/>
              </a:rPr>
              <a:t>Recommended Courses</a:t>
            </a:r>
            <a:endParaRPr lang="en-US" sz="3200" b="0" i="0" dirty="0">
              <a:effectLst/>
              <a:latin typeface="Segoe UI" panose="020B0502040204020203" pitchFamily="34" charset="0"/>
            </a:endParaRPr>
          </a:p>
          <a:p>
            <a:pPr marL="0" indent="0">
              <a:buNone/>
            </a:pPr>
            <a:endParaRPr lang="en-US" dirty="0"/>
          </a:p>
        </p:txBody>
      </p:sp>
    </p:spTree>
    <p:extLst>
      <p:ext uri="{BB962C8B-B14F-4D97-AF65-F5344CB8AC3E}">
        <p14:creationId xmlns:p14="http://schemas.microsoft.com/office/powerpoint/2010/main" val="21660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45F9-7CBF-CB5B-128A-28049A4AC86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3599C386-5373-2F17-25E2-FBE81137E680}"/>
              </a:ext>
            </a:extLst>
          </p:cNvPr>
          <p:cNvSpPr>
            <a:spLocks noGrp="1"/>
          </p:cNvSpPr>
          <p:nvPr>
            <p:ph idx="1"/>
          </p:nvPr>
        </p:nvSpPr>
        <p:spPr/>
        <p:txBody>
          <a:bodyPr>
            <a:normAutofit fontScale="85000" lnSpcReduction="20000"/>
          </a:bodyPr>
          <a:lstStyle/>
          <a:p>
            <a:r>
              <a:rPr lang="en-US" sz="2000" b="1" dirty="0"/>
              <a:t>Good news/Announcements </a:t>
            </a:r>
          </a:p>
          <a:p>
            <a:r>
              <a:rPr lang="en-US" b="1" dirty="0"/>
              <a:t>College Trivia Game</a:t>
            </a:r>
            <a:r>
              <a:rPr lang="en-US" sz="2000" b="1" dirty="0"/>
              <a:t> </a:t>
            </a:r>
          </a:p>
          <a:p>
            <a:r>
              <a:rPr lang="en-US" sz="2000" b="1" dirty="0"/>
              <a:t>Break (10 Minutes)</a:t>
            </a:r>
          </a:p>
          <a:p>
            <a:r>
              <a:rPr lang="en-US" sz="2000" b="1" dirty="0"/>
              <a:t>Self-Care/Mental Health</a:t>
            </a:r>
          </a:p>
          <a:p>
            <a:r>
              <a:rPr lang="en-US" sz="2000" b="1" dirty="0"/>
              <a:t>Break (10 Minutes)</a:t>
            </a:r>
          </a:p>
          <a:p>
            <a:r>
              <a:rPr lang="en-US" sz="2000" b="1" dirty="0"/>
              <a:t>Dual Enrollment Programs/College Credit (Elon, ACC) </a:t>
            </a:r>
          </a:p>
          <a:p>
            <a:r>
              <a:rPr lang="en-US" sz="2000" b="1" dirty="0"/>
              <a:t>Break (10 Minutes)</a:t>
            </a:r>
          </a:p>
          <a:p>
            <a:r>
              <a:rPr lang="en-US" sz="2000" b="1" dirty="0"/>
              <a:t>Wrap Up </a:t>
            </a:r>
          </a:p>
          <a:p>
            <a:r>
              <a:rPr lang="en-US" sz="2000" b="1" dirty="0"/>
              <a:t>Dismissal</a:t>
            </a:r>
          </a:p>
          <a:p>
            <a:endParaRPr lang="en-US" dirty="0"/>
          </a:p>
        </p:txBody>
      </p:sp>
    </p:spTree>
    <p:extLst>
      <p:ext uri="{BB962C8B-B14F-4D97-AF65-F5344CB8AC3E}">
        <p14:creationId xmlns:p14="http://schemas.microsoft.com/office/powerpoint/2010/main" val="1488389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ED062-563D-9852-60D7-F3356430B391}"/>
              </a:ext>
            </a:extLst>
          </p:cNvPr>
          <p:cNvSpPr>
            <a:spLocks noGrp="1"/>
          </p:cNvSpPr>
          <p:nvPr>
            <p:ph type="title"/>
          </p:nvPr>
        </p:nvSpPr>
        <p:spPr/>
        <p:txBody>
          <a:bodyPr/>
          <a:lstStyle/>
          <a:p>
            <a:r>
              <a:rPr lang="en-US" dirty="0"/>
              <a:t>Pros &amp; Cons of Dual Enrollment Programs</a:t>
            </a:r>
          </a:p>
        </p:txBody>
      </p:sp>
      <p:sp>
        <p:nvSpPr>
          <p:cNvPr id="3" name="Content Placeholder 2">
            <a:extLst>
              <a:ext uri="{FF2B5EF4-FFF2-40B4-BE49-F238E27FC236}">
                <a16:creationId xmlns:a16="http://schemas.microsoft.com/office/drawing/2014/main" id="{23B41B7F-813D-20BD-1BB8-B2AF52129E40}"/>
              </a:ext>
            </a:extLst>
          </p:cNvPr>
          <p:cNvSpPr>
            <a:spLocks noGrp="1"/>
          </p:cNvSpPr>
          <p:nvPr>
            <p:ph idx="1"/>
          </p:nvPr>
        </p:nvSpPr>
        <p:spPr/>
        <p:txBody>
          <a:bodyPr/>
          <a:lstStyle/>
          <a:p>
            <a:pPr marL="0" indent="0" algn="ctr" rtl="0" fontAlgn="base">
              <a:lnSpc>
                <a:spcPts val="1376"/>
              </a:lnSpc>
              <a:buNone/>
            </a:pPr>
            <a:endParaRPr lang="en-US" sz="2000" b="0" i="0" dirty="0">
              <a:effectLst/>
              <a:latin typeface="Segoe UI" panose="020B0502040204020203" pitchFamily="34" charset="0"/>
            </a:endParaRPr>
          </a:p>
          <a:p>
            <a:r>
              <a:rPr lang="en-US" dirty="0"/>
              <a:t>5 minutes of pros (group think)</a:t>
            </a:r>
          </a:p>
          <a:p>
            <a:r>
              <a:rPr lang="en-US" dirty="0"/>
              <a:t>5 minutes of cons (group think)</a:t>
            </a:r>
          </a:p>
          <a:p>
            <a:r>
              <a:rPr lang="en-US" dirty="0"/>
              <a:t>Activity</a:t>
            </a:r>
          </a:p>
          <a:p>
            <a:pPr lvl="1"/>
            <a:r>
              <a:rPr lang="en-US" dirty="0"/>
              <a:t>Write each Pro statement down in your planner and place a check or a minus to see if it’s a good fit for you personally to consider Dual Enrollment</a:t>
            </a:r>
          </a:p>
          <a:p>
            <a:pPr lvl="1"/>
            <a:r>
              <a:rPr lang="en-US" dirty="0"/>
              <a:t>Write each Con statement down in your planner and place a check or a minus to see if it’s a good fit for you personally to consider Dual Enrollment</a:t>
            </a:r>
          </a:p>
          <a:p>
            <a:pPr lvl="1"/>
            <a:endParaRPr lang="en-US" dirty="0"/>
          </a:p>
        </p:txBody>
      </p:sp>
    </p:spTree>
    <p:extLst>
      <p:ext uri="{BB962C8B-B14F-4D97-AF65-F5344CB8AC3E}">
        <p14:creationId xmlns:p14="http://schemas.microsoft.com/office/powerpoint/2010/main" val="3870517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7ACC0-1677-F3DC-BEFB-8BA23C5951A2}"/>
              </a:ext>
            </a:extLst>
          </p:cNvPr>
          <p:cNvSpPr>
            <a:spLocks noGrp="1"/>
          </p:cNvSpPr>
          <p:nvPr>
            <p:ph type="title"/>
          </p:nvPr>
        </p:nvSpPr>
        <p:spPr/>
        <p:txBody>
          <a:bodyPr/>
          <a:lstStyle/>
          <a:p>
            <a:r>
              <a:rPr lang="en-US" dirty="0"/>
              <a:t>Dismissal	</a:t>
            </a:r>
          </a:p>
        </p:txBody>
      </p:sp>
      <p:sp>
        <p:nvSpPr>
          <p:cNvPr id="3" name="Content Placeholder 2">
            <a:extLst>
              <a:ext uri="{FF2B5EF4-FFF2-40B4-BE49-F238E27FC236}">
                <a16:creationId xmlns:a16="http://schemas.microsoft.com/office/drawing/2014/main" id="{B9C55B61-34C3-4AFB-2EB4-138D444CE978}"/>
              </a:ext>
            </a:extLst>
          </p:cNvPr>
          <p:cNvSpPr>
            <a:spLocks noGrp="1"/>
          </p:cNvSpPr>
          <p:nvPr>
            <p:ph idx="1"/>
          </p:nvPr>
        </p:nvSpPr>
        <p:spPr/>
        <p:txBody>
          <a:bodyPr/>
          <a:lstStyle/>
          <a:p>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kern="100" dirty="0">
                <a:effectLst/>
                <a:ea typeface="Aptos" panose="020B0004020202020204" pitchFamily="34" charset="0"/>
                <a:cs typeface="Times New Roman" panose="02020603050405020304" pitchFamily="18" charset="0"/>
              </a:rPr>
              <a:t>Return to KOBC for Group Session</a:t>
            </a:r>
            <a:r>
              <a:rPr lang="en-US" sz="1800" kern="100">
                <a:effectLst/>
                <a:ea typeface="Aptos" panose="020B0004020202020204" pitchFamily="34" charset="0"/>
                <a:cs typeface="Times New Roman" panose="02020603050405020304" pitchFamily="18" charset="0"/>
              </a:rPr>
              <a:t>/Dismissal</a:t>
            </a:r>
            <a:endParaRPr lang="en-US" dirty="0"/>
          </a:p>
        </p:txBody>
      </p:sp>
      <p:sp>
        <p:nvSpPr>
          <p:cNvPr id="4" name="TextBox 3">
            <a:extLst>
              <a:ext uri="{FF2B5EF4-FFF2-40B4-BE49-F238E27FC236}">
                <a16:creationId xmlns:a16="http://schemas.microsoft.com/office/drawing/2014/main" id="{7D549C13-545A-4292-EDA2-619F9F8A190A}"/>
              </a:ext>
            </a:extLst>
          </p:cNvPr>
          <p:cNvSpPr txBox="1"/>
          <p:nvPr/>
        </p:nvSpPr>
        <p:spPr>
          <a:xfrm>
            <a:off x="2463800" y="225213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23704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FCA98-9BE8-B408-DCF4-22B732B9C318}"/>
              </a:ext>
            </a:extLst>
          </p:cNvPr>
          <p:cNvSpPr>
            <a:spLocks noGrp="1"/>
          </p:cNvSpPr>
          <p:nvPr>
            <p:ph type="title"/>
          </p:nvPr>
        </p:nvSpPr>
        <p:spPr/>
        <p:txBody>
          <a:bodyPr/>
          <a:lstStyle/>
          <a:p>
            <a:r>
              <a:rPr lang="en-US" dirty="0"/>
              <a:t>Self Care for the High School Student</a:t>
            </a:r>
          </a:p>
        </p:txBody>
      </p:sp>
      <p:sp>
        <p:nvSpPr>
          <p:cNvPr id="3" name="Content Placeholder 2">
            <a:extLst>
              <a:ext uri="{FF2B5EF4-FFF2-40B4-BE49-F238E27FC236}">
                <a16:creationId xmlns:a16="http://schemas.microsoft.com/office/drawing/2014/main" id="{13308B91-8C96-D3DC-9B70-E1495C37AF24}"/>
              </a:ext>
            </a:extLst>
          </p:cNvPr>
          <p:cNvSpPr>
            <a:spLocks noGrp="1"/>
          </p:cNvSpPr>
          <p:nvPr>
            <p:ph idx="1"/>
          </p:nvPr>
        </p:nvSpPr>
        <p:spPr/>
        <p:txBody>
          <a:bodyPr/>
          <a:lstStyle/>
          <a:p>
            <a:pPr marL="0" indent="0" algn="ctr" rtl="0" fontAlgn="base">
              <a:lnSpc>
                <a:spcPts val="1376"/>
              </a:lnSpc>
              <a:buNone/>
            </a:pPr>
            <a:endParaRPr lang="en-US" sz="2000" b="0" i="0" dirty="0">
              <a:effectLst/>
              <a:latin typeface="Segoe UI" panose="020B0502040204020203" pitchFamily="34" charset="0"/>
            </a:endParaRPr>
          </a:p>
          <a:p>
            <a:r>
              <a:rPr lang="en-US" b="0" i="0" dirty="0">
                <a:solidFill>
                  <a:srgbClr val="1F1F1F"/>
                </a:solidFill>
                <a:effectLst/>
                <a:latin typeface="Google Sans"/>
              </a:rPr>
              <a:t>The seven pillars of self-care are </a:t>
            </a:r>
            <a:r>
              <a:rPr lang="en-US" dirty="0"/>
              <a:t>mental, emotional, physical, environmental, spiritual, recreational, and social….</a:t>
            </a:r>
          </a:p>
        </p:txBody>
      </p:sp>
    </p:spTree>
    <p:extLst>
      <p:ext uri="{BB962C8B-B14F-4D97-AF65-F5344CB8AC3E}">
        <p14:creationId xmlns:p14="http://schemas.microsoft.com/office/powerpoint/2010/main" val="1853219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E2F43-A06B-EEA1-149B-EB5C721B0846}"/>
              </a:ext>
            </a:extLst>
          </p:cNvPr>
          <p:cNvSpPr>
            <a:spLocks noGrp="1"/>
          </p:cNvSpPr>
          <p:nvPr>
            <p:ph type="title"/>
          </p:nvPr>
        </p:nvSpPr>
        <p:spPr/>
        <p:txBody>
          <a:bodyPr/>
          <a:lstStyle/>
          <a:p>
            <a:r>
              <a:rPr lang="en-US" dirty="0"/>
              <a:t>Physical</a:t>
            </a:r>
          </a:p>
        </p:txBody>
      </p:sp>
      <p:sp>
        <p:nvSpPr>
          <p:cNvPr id="3" name="Content Placeholder 2">
            <a:extLst>
              <a:ext uri="{FF2B5EF4-FFF2-40B4-BE49-F238E27FC236}">
                <a16:creationId xmlns:a16="http://schemas.microsoft.com/office/drawing/2014/main" id="{69116480-AF98-17B1-0F77-36D23A0CE72E}"/>
              </a:ext>
            </a:extLst>
          </p:cNvPr>
          <p:cNvSpPr>
            <a:spLocks noGrp="1"/>
          </p:cNvSpPr>
          <p:nvPr>
            <p:ph idx="1"/>
          </p:nvPr>
        </p:nvSpPr>
        <p:spPr/>
        <p:txBody>
          <a:bodyPr/>
          <a:lstStyle/>
          <a:p>
            <a:pPr algn="ctr"/>
            <a:r>
              <a:rPr lang="en-US" b="0" i="0" dirty="0">
                <a:solidFill>
                  <a:srgbClr val="1F1F1F"/>
                </a:solidFill>
                <a:effectLst/>
                <a:latin typeface="Google Sans"/>
              </a:rPr>
              <a:t> </a:t>
            </a:r>
          </a:p>
          <a:p>
            <a:pPr algn="ctr"/>
            <a:endParaRPr lang="en-US" dirty="0">
              <a:solidFill>
                <a:srgbClr val="1F1F1F"/>
              </a:solidFill>
              <a:latin typeface="Google Sans"/>
            </a:endParaRPr>
          </a:p>
          <a:p>
            <a:pPr marL="0" indent="0" algn="ctr">
              <a:buNone/>
            </a:pPr>
            <a:r>
              <a:rPr lang="en-US" sz="2800" b="0" i="0" dirty="0">
                <a:solidFill>
                  <a:srgbClr val="1F1F1F"/>
                </a:solidFill>
                <a:effectLst/>
                <a:latin typeface="Google Sans"/>
              </a:rPr>
              <a:t>Exercise regularly, eat healthy, and get enough sleep</a:t>
            </a:r>
            <a:endParaRPr lang="en-US" sz="2800" dirty="0"/>
          </a:p>
        </p:txBody>
      </p:sp>
    </p:spTree>
    <p:extLst>
      <p:ext uri="{BB962C8B-B14F-4D97-AF65-F5344CB8AC3E}">
        <p14:creationId xmlns:p14="http://schemas.microsoft.com/office/powerpoint/2010/main" val="975260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6417-5460-4990-8C7E-753410EBAD2E}"/>
              </a:ext>
            </a:extLst>
          </p:cNvPr>
          <p:cNvSpPr>
            <a:spLocks noGrp="1"/>
          </p:cNvSpPr>
          <p:nvPr>
            <p:ph type="title"/>
          </p:nvPr>
        </p:nvSpPr>
        <p:spPr/>
        <p:txBody>
          <a:bodyPr/>
          <a:lstStyle/>
          <a:p>
            <a:r>
              <a:rPr lang="en-US" dirty="0"/>
              <a:t>Mental</a:t>
            </a:r>
          </a:p>
        </p:txBody>
      </p:sp>
      <p:sp>
        <p:nvSpPr>
          <p:cNvPr id="3" name="Content Placeholder 2">
            <a:extLst>
              <a:ext uri="{FF2B5EF4-FFF2-40B4-BE49-F238E27FC236}">
                <a16:creationId xmlns:a16="http://schemas.microsoft.com/office/drawing/2014/main" id="{451470DC-5804-22E5-3C84-B2809C31380F}"/>
              </a:ext>
            </a:extLst>
          </p:cNvPr>
          <p:cNvSpPr>
            <a:spLocks noGrp="1"/>
          </p:cNvSpPr>
          <p:nvPr>
            <p:ph idx="1"/>
          </p:nvPr>
        </p:nvSpPr>
        <p:spPr/>
        <p:txBody>
          <a:bodyPr>
            <a:normAutofit/>
          </a:bodyPr>
          <a:lstStyle/>
          <a:p>
            <a:pPr algn="ctr"/>
            <a:endParaRPr lang="en-US" sz="2000" b="0" i="0" dirty="0">
              <a:solidFill>
                <a:srgbClr val="1F1F1F"/>
              </a:solidFill>
              <a:effectLst/>
              <a:latin typeface="Google Sans"/>
            </a:endParaRPr>
          </a:p>
          <a:p>
            <a:pPr algn="ctr"/>
            <a:endParaRPr lang="en-US" dirty="0">
              <a:solidFill>
                <a:srgbClr val="1F1F1F"/>
              </a:solidFill>
              <a:latin typeface="Google Sans"/>
            </a:endParaRPr>
          </a:p>
          <a:p>
            <a:pPr algn="ctr"/>
            <a:r>
              <a:rPr lang="en-US" sz="2400" b="0" i="0" dirty="0">
                <a:solidFill>
                  <a:srgbClr val="1F1F1F"/>
                </a:solidFill>
                <a:effectLst/>
                <a:latin typeface="Google Sans"/>
              </a:rPr>
              <a:t>Practice mindfulness, focus on positivity, and try relaxing activities</a:t>
            </a:r>
          </a:p>
          <a:p>
            <a:pPr marL="0" indent="0" algn="ctr">
              <a:buNone/>
            </a:pPr>
            <a:endParaRPr lang="en-US" sz="2400" b="0" i="0" dirty="0">
              <a:solidFill>
                <a:srgbClr val="1F1F1F"/>
              </a:solidFill>
              <a:effectLst/>
              <a:latin typeface="Google Sans"/>
            </a:endParaRPr>
          </a:p>
        </p:txBody>
      </p:sp>
    </p:spTree>
    <p:extLst>
      <p:ext uri="{BB962C8B-B14F-4D97-AF65-F5344CB8AC3E}">
        <p14:creationId xmlns:p14="http://schemas.microsoft.com/office/powerpoint/2010/main" val="218071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44E52-FE6A-0BF4-19B0-FD8C0DCCCE76}"/>
              </a:ext>
            </a:extLst>
          </p:cNvPr>
          <p:cNvSpPr>
            <a:spLocks noGrp="1"/>
          </p:cNvSpPr>
          <p:nvPr>
            <p:ph type="title"/>
          </p:nvPr>
        </p:nvSpPr>
        <p:spPr/>
        <p:txBody>
          <a:bodyPr/>
          <a:lstStyle/>
          <a:p>
            <a:r>
              <a:rPr lang="en-US" dirty="0"/>
              <a:t>Social</a:t>
            </a:r>
          </a:p>
        </p:txBody>
      </p:sp>
      <p:sp>
        <p:nvSpPr>
          <p:cNvPr id="3" name="Content Placeholder 2">
            <a:extLst>
              <a:ext uri="{FF2B5EF4-FFF2-40B4-BE49-F238E27FC236}">
                <a16:creationId xmlns:a16="http://schemas.microsoft.com/office/drawing/2014/main" id="{A1E3B583-B636-7C1A-954F-DACD9C86125C}"/>
              </a:ext>
            </a:extLst>
          </p:cNvPr>
          <p:cNvSpPr>
            <a:spLocks noGrp="1"/>
          </p:cNvSpPr>
          <p:nvPr>
            <p:ph idx="1"/>
          </p:nvPr>
        </p:nvSpPr>
        <p:spPr/>
        <p:txBody>
          <a:bodyPr>
            <a:normAutofit/>
          </a:bodyPr>
          <a:lstStyle/>
          <a:p>
            <a:pPr algn="ctr"/>
            <a:endParaRPr lang="en-US" sz="2800" b="0" i="0" dirty="0">
              <a:solidFill>
                <a:srgbClr val="1F1F1F"/>
              </a:solidFill>
              <a:effectLst/>
              <a:latin typeface="Google Sans"/>
            </a:endParaRPr>
          </a:p>
          <a:p>
            <a:pPr algn="ctr"/>
            <a:endParaRPr lang="en-US" sz="2800" dirty="0">
              <a:solidFill>
                <a:srgbClr val="1F1F1F"/>
              </a:solidFill>
              <a:latin typeface="Google Sans"/>
            </a:endParaRPr>
          </a:p>
          <a:p>
            <a:pPr algn="ctr"/>
            <a:r>
              <a:rPr lang="en-US" sz="2800" b="0" i="0" dirty="0">
                <a:solidFill>
                  <a:srgbClr val="1F1F1F"/>
                </a:solidFill>
                <a:effectLst/>
                <a:latin typeface="Google Sans"/>
              </a:rPr>
              <a:t>Stay connected with friends and family</a:t>
            </a:r>
            <a:endParaRPr lang="en-US" sz="2800" dirty="0"/>
          </a:p>
        </p:txBody>
      </p:sp>
    </p:spTree>
    <p:extLst>
      <p:ext uri="{BB962C8B-B14F-4D97-AF65-F5344CB8AC3E}">
        <p14:creationId xmlns:p14="http://schemas.microsoft.com/office/powerpoint/2010/main" val="1789104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CAE9B-B0DA-9AC1-4455-3E08565F43F7}"/>
              </a:ext>
            </a:extLst>
          </p:cNvPr>
          <p:cNvSpPr>
            <a:spLocks noGrp="1"/>
          </p:cNvSpPr>
          <p:nvPr>
            <p:ph type="title"/>
          </p:nvPr>
        </p:nvSpPr>
        <p:spPr/>
        <p:txBody>
          <a:bodyPr/>
          <a:lstStyle/>
          <a:p>
            <a:r>
              <a:rPr lang="en-US" dirty="0"/>
              <a:t>Environmental</a:t>
            </a:r>
          </a:p>
        </p:txBody>
      </p:sp>
      <p:sp>
        <p:nvSpPr>
          <p:cNvPr id="3" name="Content Placeholder 2">
            <a:extLst>
              <a:ext uri="{FF2B5EF4-FFF2-40B4-BE49-F238E27FC236}">
                <a16:creationId xmlns:a16="http://schemas.microsoft.com/office/drawing/2014/main" id="{E76F27F8-E7A7-3774-CCBF-D95A99AC1153}"/>
              </a:ext>
            </a:extLst>
          </p:cNvPr>
          <p:cNvSpPr>
            <a:spLocks noGrp="1"/>
          </p:cNvSpPr>
          <p:nvPr>
            <p:ph idx="1"/>
          </p:nvPr>
        </p:nvSpPr>
        <p:spPr/>
        <p:txBody>
          <a:bodyPr>
            <a:normAutofit/>
          </a:bodyPr>
          <a:lstStyle/>
          <a:p>
            <a:pPr algn="ctr"/>
            <a:endParaRPr lang="en-US" sz="2800" b="0" i="0" dirty="0">
              <a:solidFill>
                <a:srgbClr val="1F1F1F"/>
              </a:solidFill>
              <a:effectLst/>
              <a:latin typeface="Google Sans"/>
            </a:endParaRPr>
          </a:p>
          <a:p>
            <a:pPr algn="ctr"/>
            <a:endParaRPr lang="en-US" sz="2800" dirty="0">
              <a:solidFill>
                <a:srgbClr val="1F1F1F"/>
              </a:solidFill>
              <a:latin typeface="Google Sans"/>
            </a:endParaRPr>
          </a:p>
          <a:p>
            <a:pPr algn="ctr"/>
            <a:r>
              <a:rPr lang="en-US" sz="2800" b="0" i="0" dirty="0">
                <a:solidFill>
                  <a:srgbClr val="1F1F1F"/>
                </a:solidFill>
                <a:effectLst/>
                <a:latin typeface="Google Sans"/>
              </a:rPr>
              <a:t>Get out in nature and enjoy the fresh air</a:t>
            </a:r>
            <a:endParaRPr lang="en-US" sz="2800" dirty="0"/>
          </a:p>
        </p:txBody>
      </p:sp>
    </p:spTree>
    <p:extLst>
      <p:ext uri="{BB962C8B-B14F-4D97-AF65-F5344CB8AC3E}">
        <p14:creationId xmlns:p14="http://schemas.microsoft.com/office/powerpoint/2010/main" val="347271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067E3-CD2B-B0FB-45BC-FC0E6D9E0C94}"/>
              </a:ext>
            </a:extLst>
          </p:cNvPr>
          <p:cNvSpPr>
            <a:spLocks noGrp="1"/>
          </p:cNvSpPr>
          <p:nvPr>
            <p:ph type="title"/>
          </p:nvPr>
        </p:nvSpPr>
        <p:spPr/>
        <p:txBody>
          <a:bodyPr/>
          <a:lstStyle/>
          <a:p>
            <a:r>
              <a:rPr lang="en-US" dirty="0"/>
              <a:t>Spiritual</a:t>
            </a:r>
          </a:p>
        </p:txBody>
      </p:sp>
      <p:sp>
        <p:nvSpPr>
          <p:cNvPr id="3" name="Content Placeholder 2">
            <a:extLst>
              <a:ext uri="{FF2B5EF4-FFF2-40B4-BE49-F238E27FC236}">
                <a16:creationId xmlns:a16="http://schemas.microsoft.com/office/drawing/2014/main" id="{117877AE-D0DE-8C0E-5CC0-9ACB1E252E63}"/>
              </a:ext>
            </a:extLst>
          </p:cNvPr>
          <p:cNvSpPr>
            <a:spLocks noGrp="1"/>
          </p:cNvSpPr>
          <p:nvPr>
            <p:ph idx="1"/>
          </p:nvPr>
        </p:nvSpPr>
        <p:spPr/>
        <p:txBody>
          <a:bodyPr/>
          <a:lstStyle/>
          <a:p>
            <a:pPr algn="ctr"/>
            <a:r>
              <a:rPr lang="en-US" b="0" i="0" dirty="0">
                <a:solidFill>
                  <a:srgbClr val="1F1F1F"/>
                </a:solidFill>
                <a:effectLst/>
                <a:latin typeface="Google Sans"/>
              </a:rPr>
              <a:t> </a:t>
            </a:r>
          </a:p>
          <a:p>
            <a:pPr algn="ctr"/>
            <a:endParaRPr lang="en-US" sz="2800" dirty="0">
              <a:solidFill>
                <a:srgbClr val="1F1F1F"/>
              </a:solidFill>
              <a:latin typeface="Google Sans"/>
            </a:endParaRPr>
          </a:p>
          <a:p>
            <a:pPr algn="ctr"/>
            <a:r>
              <a:rPr lang="en-US" sz="2800" b="0" i="0" dirty="0">
                <a:solidFill>
                  <a:srgbClr val="1F1F1F"/>
                </a:solidFill>
                <a:effectLst/>
                <a:latin typeface="Google Sans"/>
              </a:rPr>
              <a:t>Consider your values and beliefs</a:t>
            </a:r>
            <a:endParaRPr lang="en-US" sz="2800" dirty="0"/>
          </a:p>
        </p:txBody>
      </p:sp>
    </p:spTree>
    <p:extLst>
      <p:ext uri="{BB962C8B-B14F-4D97-AF65-F5344CB8AC3E}">
        <p14:creationId xmlns:p14="http://schemas.microsoft.com/office/powerpoint/2010/main" val="64934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F24BE-9D29-2BD3-AD67-ECD942A1C808}"/>
              </a:ext>
            </a:extLst>
          </p:cNvPr>
          <p:cNvSpPr>
            <a:spLocks noGrp="1"/>
          </p:cNvSpPr>
          <p:nvPr>
            <p:ph type="title"/>
          </p:nvPr>
        </p:nvSpPr>
        <p:spPr/>
        <p:txBody>
          <a:bodyPr/>
          <a:lstStyle/>
          <a:p>
            <a:r>
              <a:rPr lang="en-US" dirty="0"/>
              <a:t>Recreational</a:t>
            </a:r>
          </a:p>
        </p:txBody>
      </p:sp>
      <p:sp>
        <p:nvSpPr>
          <p:cNvPr id="3" name="Content Placeholder 2">
            <a:extLst>
              <a:ext uri="{FF2B5EF4-FFF2-40B4-BE49-F238E27FC236}">
                <a16:creationId xmlns:a16="http://schemas.microsoft.com/office/drawing/2014/main" id="{9DCF5D81-7934-9105-4030-CAE2541BE18D}"/>
              </a:ext>
            </a:extLst>
          </p:cNvPr>
          <p:cNvSpPr>
            <a:spLocks noGrp="1"/>
          </p:cNvSpPr>
          <p:nvPr>
            <p:ph idx="1"/>
          </p:nvPr>
        </p:nvSpPr>
        <p:spPr/>
        <p:txBody>
          <a:bodyPr>
            <a:normAutofit/>
          </a:bodyPr>
          <a:lstStyle/>
          <a:p>
            <a:pPr algn="ctr"/>
            <a:endParaRPr lang="en-US" sz="2800" b="0" i="0" dirty="0">
              <a:solidFill>
                <a:srgbClr val="1F1F1F"/>
              </a:solidFill>
              <a:effectLst/>
              <a:latin typeface="Google Sans"/>
            </a:endParaRPr>
          </a:p>
          <a:p>
            <a:pPr algn="ctr"/>
            <a:endParaRPr lang="en-US" sz="2800" dirty="0">
              <a:solidFill>
                <a:srgbClr val="1F1F1F"/>
              </a:solidFill>
              <a:latin typeface="Google Sans"/>
            </a:endParaRPr>
          </a:p>
          <a:p>
            <a:pPr algn="ctr"/>
            <a:r>
              <a:rPr lang="en-US" sz="2800" b="0" i="0" dirty="0">
                <a:solidFill>
                  <a:srgbClr val="1F1F1F"/>
                </a:solidFill>
                <a:effectLst/>
                <a:latin typeface="Google Sans"/>
              </a:rPr>
              <a:t>Pursue activities you enjoy, like yoga or swimming</a:t>
            </a:r>
            <a:endParaRPr lang="en-US" sz="2800" dirty="0"/>
          </a:p>
        </p:txBody>
      </p:sp>
    </p:spTree>
    <p:extLst>
      <p:ext uri="{BB962C8B-B14F-4D97-AF65-F5344CB8AC3E}">
        <p14:creationId xmlns:p14="http://schemas.microsoft.com/office/powerpoint/2010/main" val="56396439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ovember Saturday Meeting 2024" id="{3AB128C1-F4D6-F449-BBDD-3CFA2BD965B0}" vid="{F13BE29F-737C-4940-BDE3-FCDDF2A674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1BE1118A6E9746885BC9273017A21C" ma:contentTypeVersion="18" ma:contentTypeDescription="Create a new document." ma:contentTypeScope="" ma:versionID="22869143ddd84a253bde3c1453df8923">
  <xsd:schema xmlns:xsd="http://www.w3.org/2001/XMLSchema" xmlns:xs="http://www.w3.org/2001/XMLSchema" xmlns:p="http://schemas.microsoft.com/office/2006/metadata/properties" xmlns:ns2="5e86f11f-29f4-4dfd-8f96-691d6678fba6" xmlns:ns3="407879ad-7641-472f-84a1-61a5a35b543c" targetNamespace="http://schemas.microsoft.com/office/2006/metadata/properties" ma:root="true" ma:fieldsID="2fb14d6bdc63de4a5e352354824ac3bf" ns2:_="" ns3:_="">
    <xsd:import namespace="5e86f11f-29f4-4dfd-8f96-691d6678fba6"/>
    <xsd:import namespace="407879ad-7641-472f-84a1-61a5a35b543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6f11f-29f4-4dfd-8f96-691d6678fb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d7a0480-a2b6-41fc-9132-c34d873c20d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07879ad-7641-472f-84a1-61a5a35b543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a947ca8-ba33-4243-b797-e4bf267c355a}" ma:internalName="TaxCatchAll" ma:showField="CatchAllData" ma:web="407879ad-7641-472f-84a1-61a5a35b54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e86f11f-29f4-4dfd-8f96-691d6678fba6">
      <Terms xmlns="http://schemas.microsoft.com/office/infopath/2007/PartnerControls"/>
    </lcf76f155ced4ddcb4097134ff3c332f>
    <TaxCatchAll xmlns="407879ad-7641-472f-84a1-61a5a35b543c" xsi:nil="true"/>
  </documentManagement>
</p:properties>
</file>

<file path=customXml/itemProps1.xml><?xml version="1.0" encoding="utf-8"?>
<ds:datastoreItem xmlns:ds="http://schemas.openxmlformats.org/officeDocument/2006/customXml" ds:itemID="{0536D172-01E6-489B-B9DD-A7571AAF73C7}"/>
</file>

<file path=customXml/itemProps2.xml><?xml version="1.0" encoding="utf-8"?>
<ds:datastoreItem xmlns:ds="http://schemas.openxmlformats.org/officeDocument/2006/customXml" ds:itemID="{4A589153-AB42-4F03-8651-E8E8AF943A91}"/>
</file>

<file path=customXml/itemProps3.xml><?xml version="1.0" encoding="utf-8"?>
<ds:datastoreItem xmlns:ds="http://schemas.openxmlformats.org/officeDocument/2006/customXml" ds:itemID="{AC7CCF3D-974C-4E8F-97C2-6D6F7577ABAC}"/>
</file>

<file path=docProps/app.xml><?xml version="1.0" encoding="utf-8"?>
<Properties xmlns="http://schemas.openxmlformats.org/officeDocument/2006/extended-properties" xmlns:vt="http://schemas.openxmlformats.org/officeDocument/2006/docPropsVTypes">
  <Template>Gallery</Template>
  <TotalTime>1412</TotalTime>
  <Words>946</Words>
  <Application>Microsoft Macintosh PowerPoint</Application>
  <PresentationFormat>Widescreen</PresentationFormat>
  <Paragraphs>150</Paragraphs>
  <Slides>21</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Aptos</vt:lpstr>
      <vt:lpstr>Arial</vt:lpstr>
      <vt:lpstr>Cambria</vt:lpstr>
      <vt:lpstr>Figtree</vt:lpstr>
      <vt:lpstr>Gill Sans MT</vt:lpstr>
      <vt:lpstr>Google Sans</vt:lpstr>
      <vt:lpstr>Inter</vt:lpstr>
      <vt:lpstr>Segoe UI</vt:lpstr>
      <vt:lpstr>var( --e-global-typography-text-font-family )</vt:lpstr>
      <vt:lpstr>Verdana</vt:lpstr>
      <vt:lpstr>Gallery</vt:lpstr>
      <vt:lpstr>February 2025 Saturday Meeting </vt:lpstr>
      <vt:lpstr>Agenda</vt:lpstr>
      <vt:lpstr>Self Care for the High School Student</vt:lpstr>
      <vt:lpstr>Physical</vt:lpstr>
      <vt:lpstr>Mental</vt:lpstr>
      <vt:lpstr>Social</vt:lpstr>
      <vt:lpstr>Environmental</vt:lpstr>
      <vt:lpstr>Spiritual</vt:lpstr>
      <vt:lpstr>Recreational</vt:lpstr>
      <vt:lpstr>Emotional</vt:lpstr>
      <vt:lpstr>Activity</vt:lpstr>
      <vt:lpstr>PowerPoint Presentation</vt:lpstr>
      <vt:lpstr>Enrollment </vt:lpstr>
      <vt:lpstr>ABSS Course Selection</vt:lpstr>
      <vt:lpstr>Abss Curriculum changes</vt:lpstr>
      <vt:lpstr>Dual Enrollment for High School Students</vt:lpstr>
      <vt:lpstr>College Career Promise (CCP)</vt:lpstr>
      <vt:lpstr>Collegiate Start @ Elon</vt:lpstr>
      <vt:lpstr>Additional Collegiate Start Info</vt:lpstr>
      <vt:lpstr>Pros &amp; Cons of Dual Enrollment Programs</vt:lpstr>
      <vt:lpstr>Dismissal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George Robinson</dc:creator>
  <cp:lastModifiedBy>George Robinson</cp:lastModifiedBy>
  <cp:revision>2</cp:revision>
  <dcterms:created xsi:type="dcterms:W3CDTF">2025-02-17T13:45:03Z</dcterms:created>
  <dcterms:modified xsi:type="dcterms:W3CDTF">2025-02-24T13:44:15Z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0x010100571BE1118A6E9746885BC9273017A21C</vt:lpwstr>
  </property>
</Properties>
</file>