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notesMasterIdLst>
    <p:notesMasterId r:id="rId25"/>
  </p:notesMasterIdLst>
  <p:handoutMasterIdLst>
    <p:handoutMasterId r:id="rId26"/>
  </p:handoutMasterIdLst>
  <p:sldIdLst>
    <p:sldId id="256" r:id="rId2"/>
    <p:sldId id="257" r:id="rId3"/>
    <p:sldId id="260" r:id="rId4"/>
    <p:sldId id="261" r:id="rId5"/>
    <p:sldId id="262" r:id="rId6"/>
    <p:sldId id="263" r:id="rId7"/>
    <p:sldId id="287" r:id="rId8"/>
    <p:sldId id="264" r:id="rId9"/>
    <p:sldId id="265" r:id="rId10"/>
    <p:sldId id="266" r:id="rId11"/>
    <p:sldId id="267" r:id="rId12"/>
    <p:sldId id="288" r:id="rId13"/>
    <p:sldId id="268" r:id="rId14"/>
    <p:sldId id="289" r:id="rId15"/>
    <p:sldId id="281" r:id="rId16"/>
    <p:sldId id="282" r:id="rId17"/>
    <p:sldId id="286" r:id="rId18"/>
    <p:sldId id="290" r:id="rId19"/>
    <p:sldId id="269" r:id="rId20"/>
    <p:sldId id="270" r:id="rId21"/>
    <p:sldId id="271" r:id="rId22"/>
    <p:sldId id="276" r:id="rId23"/>
    <p:sldId id="283" r:id="rId24"/>
  </p:sldIdLst>
  <p:sldSz cx="9144000" cy="6858000" type="screen4x3"/>
  <p:notesSz cx="7026275" cy="9312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Johnson" initials="JJ" lastIdx="1" clrIdx="0">
    <p:extLst>
      <p:ext uri="{19B8F6BF-5375-455C-9EA6-DF929625EA0E}">
        <p15:presenceInfo xmlns:p15="http://schemas.microsoft.com/office/powerpoint/2012/main" userId="S-1-5-21-746137067-1604221776-682003330-905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72003" autoAdjust="0"/>
  </p:normalViewPr>
  <p:slideViewPr>
    <p:cSldViewPr>
      <p:cViewPr varScale="1">
        <p:scale>
          <a:sx n="87" d="100"/>
          <a:sy n="87" d="100"/>
        </p:scale>
        <p:origin x="2600"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sz="quarter" idx="1"/>
          </p:nvPr>
        </p:nvSpPr>
        <p:spPr>
          <a:xfrm>
            <a:off x="3979930" y="0"/>
            <a:ext cx="3044719" cy="467231"/>
          </a:xfrm>
          <a:prstGeom prst="rect">
            <a:avLst/>
          </a:prstGeom>
        </p:spPr>
        <p:txBody>
          <a:bodyPr vert="horz" lIns="93360" tIns="46680" rIns="93360" bIns="46680" rtlCol="0"/>
          <a:lstStyle>
            <a:lvl1pPr algn="r">
              <a:defRPr sz="1200"/>
            </a:lvl1pPr>
          </a:lstStyle>
          <a:p>
            <a:fld id="{12E58890-DCF9-42A4-B025-C47FCE9A1E0D}" type="datetimeFigureOut">
              <a:rPr lang="en-US" smtClean="0"/>
              <a:t>9/26/23</a:t>
            </a:fld>
            <a:endParaRPr lang="en-US"/>
          </a:p>
        </p:txBody>
      </p:sp>
      <p:sp>
        <p:nvSpPr>
          <p:cNvPr id="4" name="Footer Placeholder 3"/>
          <p:cNvSpPr>
            <a:spLocks noGrp="1"/>
          </p:cNvSpPr>
          <p:nvPr>
            <p:ph type="ftr" sz="quarter" idx="2"/>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a:p>
        </p:txBody>
      </p:sp>
      <p:sp>
        <p:nvSpPr>
          <p:cNvPr id="5" name="Slide Number Placeholder 4"/>
          <p:cNvSpPr>
            <a:spLocks noGrp="1"/>
          </p:cNvSpPr>
          <p:nvPr>
            <p:ph type="sldNum" sz="quarter" idx="3"/>
          </p:nvPr>
        </p:nvSpPr>
        <p:spPr>
          <a:xfrm>
            <a:off x="3979930" y="8845046"/>
            <a:ext cx="3044719" cy="467230"/>
          </a:xfrm>
          <a:prstGeom prst="rect">
            <a:avLst/>
          </a:prstGeom>
        </p:spPr>
        <p:txBody>
          <a:bodyPr vert="horz" lIns="93360" tIns="46680" rIns="93360" bIns="46680" rtlCol="0" anchor="b"/>
          <a:lstStyle>
            <a:lvl1pPr algn="r">
              <a:defRPr sz="1200"/>
            </a:lvl1pPr>
          </a:lstStyle>
          <a:p>
            <a:fld id="{CD2A9B75-D654-4BB9-92C8-DF0CA55C485F}" type="slidenum">
              <a:rPr lang="en-US" smtClean="0"/>
              <a:t>‹#›</a:t>
            </a:fld>
            <a:endParaRPr lang="en-US"/>
          </a:p>
        </p:txBody>
      </p:sp>
    </p:spTree>
    <p:extLst>
      <p:ext uri="{BB962C8B-B14F-4D97-AF65-F5344CB8AC3E}">
        <p14:creationId xmlns:p14="http://schemas.microsoft.com/office/powerpoint/2010/main" val="18839692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B8BCDE94-4B27-4370-B5ED-44A9F1D2FFA5}" type="datetimeFigureOut">
              <a:rPr lang="en-US" smtClean="0"/>
              <a:t>9/26/23</a:t>
            </a:fld>
            <a:endParaRPr lang="en-US"/>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7832C8BC-E8E7-4ADC-85D1-7CC84D2D61DF}" type="slidenum">
              <a:rPr lang="en-US" smtClean="0"/>
              <a:t>‹#›</a:t>
            </a:fld>
            <a:endParaRPr lang="en-US"/>
          </a:p>
        </p:txBody>
      </p:sp>
    </p:spTree>
    <p:extLst>
      <p:ext uri="{BB962C8B-B14F-4D97-AF65-F5344CB8AC3E}">
        <p14:creationId xmlns:p14="http://schemas.microsoft.com/office/powerpoint/2010/main" val="1282905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32C8BC-E8E7-4ADC-85D1-7CC84D2D61DF}" type="slidenum">
              <a:rPr lang="en-US" smtClean="0"/>
              <a:t>1</a:t>
            </a:fld>
            <a:endParaRPr lang="en-US"/>
          </a:p>
        </p:txBody>
      </p:sp>
    </p:spTree>
    <p:extLst>
      <p:ext uri="{BB962C8B-B14F-4D97-AF65-F5344CB8AC3E}">
        <p14:creationId xmlns:p14="http://schemas.microsoft.com/office/powerpoint/2010/main" val="1548866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32C8BC-E8E7-4ADC-85D1-7CC84D2D61DF}" type="slidenum">
              <a:rPr lang="en-US" smtClean="0"/>
              <a:t>10</a:t>
            </a:fld>
            <a:endParaRPr lang="en-US"/>
          </a:p>
        </p:txBody>
      </p:sp>
    </p:spTree>
    <p:extLst>
      <p:ext uri="{BB962C8B-B14F-4D97-AF65-F5344CB8AC3E}">
        <p14:creationId xmlns:p14="http://schemas.microsoft.com/office/powerpoint/2010/main" val="222276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r>
              <a:rPr lang="en-US" baseline="0" dirty="0"/>
              <a:t> these forms (minus the bank statement) are the ones from the previous year</a:t>
            </a:r>
            <a:endParaRPr lang="en-US" dirty="0"/>
          </a:p>
          <a:p>
            <a:r>
              <a:rPr lang="en-US" dirty="0"/>
              <a:t>-untaxed income=  do not include extended foster care benefits, student aid, earned income credit, additional child tax credit, welfare payments, untaxed Social Security benefits, Supplemental Security, Income, </a:t>
            </a:r>
          </a:p>
          <a:p>
            <a:pPr defTabSz="933602">
              <a:defRPr/>
            </a:pPr>
            <a:r>
              <a:rPr lang="en-US" dirty="0"/>
              <a:t>-Your current business and investment mortgage information, business and farm records, stock, bond and other investment records  (home mortgage doesn’t count)</a:t>
            </a:r>
          </a:p>
          <a:p>
            <a:endParaRPr lang="en-US" dirty="0"/>
          </a:p>
          <a:p>
            <a:endParaRPr lang="en-US" dirty="0"/>
          </a:p>
        </p:txBody>
      </p:sp>
      <p:sp>
        <p:nvSpPr>
          <p:cNvPr id="4" name="Slide Number Placeholder 3"/>
          <p:cNvSpPr>
            <a:spLocks noGrp="1"/>
          </p:cNvSpPr>
          <p:nvPr>
            <p:ph type="sldNum" sz="quarter" idx="10"/>
          </p:nvPr>
        </p:nvSpPr>
        <p:spPr/>
        <p:txBody>
          <a:bodyPr/>
          <a:lstStyle/>
          <a:p>
            <a:fld id="{7832C8BC-E8E7-4ADC-85D1-7CC84D2D61DF}" type="slidenum">
              <a:rPr lang="en-US" smtClean="0"/>
              <a:t>11</a:t>
            </a:fld>
            <a:endParaRPr lang="en-US"/>
          </a:p>
        </p:txBody>
      </p:sp>
    </p:spTree>
    <p:extLst>
      <p:ext uri="{BB962C8B-B14F-4D97-AF65-F5344CB8AC3E}">
        <p14:creationId xmlns:p14="http://schemas.microsoft.com/office/powerpoint/2010/main" val="3317221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you have the choice of where to send the FAFSA (up to 20 schools); send to all schools your son or daughter applied to (work up of the financial aid package)</a:t>
            </a:r>
          </a:p>
          <a:p>
            <a:r>
              <a:rPr lang="en-US" baseline="0" dirty="0"/>
              <a:t>Please create an FSA ID now!! (Definitely before meeting with me; if you CAN create an FSA ID if you don’t have an SSN)</a:t>
            </a:r>
          </a:p>
          <a:p>
            <a:r>
              <a:rPr lang="en-US" baseline="0" dirty="0"/>
              <a:t>-SAI will tell the college how much aid, Pell Grant status, college work study- IMP! Goes through the school not the Federal Government directly</a:t>
            </a:r>
          </a:p>
          <a:p>
            <a:endParaRPr lang="en-US" baseline="0" dirty="0"/>
          </a:p>
          <a:p>
            <a:r>
              <a:rPr lang="en-US" baseline="0" dirty="0"/>
              <a:t>We’ll talk more about what happens next, including interpreting award letters, at our November program.</a:t>
            </a:r>
          </a:p>
          <a:p>
            <a:endParaRPr lang="en-US" dirty="0"/>
          </a:p>
          <a:p>
            <a:r>
              <a:rPr lang="en-US" dirty="0"/>
              <a:t>-SAI</a:t>
            </a:r>
            <a:r>
              <a:rPr lang="en-US" baseline="0" dirty="0"/>
              <a:t> is not what your parents are actually expected to contribute!  </a:t>
            </a:r>
            <a:r>
              <a:rPr lang="en-US" b="1" baseline="0" dirty="0"/>
              <a:t>Explain formula</a:t>
            </a:r>
          </a:p>
          <a:p>
            <a:endParaRPr lang="en-US" b="1" baseline="0" dirty="0"/>
          </a:p>
          <a:p>
            <a:r>
              <a:rPr lang="en-US" b="0" baseline="0" dirty="0"/>
              <a:t>FSS- contains SAI, any problems Dept. of Ed. Encountered while processing, next steps, if selected for verification, grad &amp; transfer rates for each school on your list.</a:t>
            </a:r>
          </a:p>
          <a:p>
            <a:endParaRPr lang="en-US" b="0" baseline="0" dirty="0"/>
          </a:p>
          <a:p>
            <a:r>
              <a:rPr lang="en-US" b="0" baseline="0" dirty="0"/>
              <a:t>Made a mistake?  No big deal.  Make changes online!</a:t>
            </a:r>
          </a:p>
          <a:p>
            <a:endParaRPr lang="en-US" b="0" baseline="0" dirty="0"/>
          </a:p>
          <a:p>
            <a:r>
              <a:rPr lang="en-US" b="0" baseline="0" dirty="0"/>
              <a:t>IRS Direct Data Exchange- file electronically!  If you are married and file separately both parents will need to log into FAFSA to complete their financial info. (can’t use if you don’t have a valid SSN)</a:t>
            </a:r>
            <a:endParaRPr lang="en-US" b="0" dirty="0"/>
          </a:p>
        </p:txBody>
      </p:sp>
      <p:sp>
        <p:nvSpPr>
          <p:cNvPr id="4" name="Slide Number Placeholder 3"/>
          <p:cNvSpPr>
            <a:spLocks noGrp="1"/>
          </p:cNvSpPr>
          <p:nvPr>
            <p:ph type="sldNum" sz="quarter" idx="10"/>
          </p:nvPr>
        </p:nvSpPr>
        <p:spPr/>
        <p:txBody>
          <a:bodyPr/>
          <a:lstStyle/>
          <a:p>
            <a:fld id="{7832C8BC-E8E7-4ADC-85D1-7CC84D2D61DF}" type="slidenum">
              <a:rPr lang="en-US" smtClean="0"/>
              <a:t>13</a:t>
            </a:fld>
            <a:endParaRPr lang="en-US"/>
          </a:p>
        </p:txBody>
      </p:sp>
    </p:spTree>
    <p:extLst>
      <p:ext uri="{BB962C8B-B14F-4D97-AF65-F5344CB8AC3E}">
        <p14:creationId xmlns:p14="http://schemas.microsoft.com/office/powerpoint/2010/main" val="33172218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dirty="0"/>
              <a:t>If you</a:t>
            </a:r>
            <a:r>
              <a:rPr lang="en-US" baseline="0" dirty="0"/>
              <a:t> answer no to all of these questions then you are required to submit a parent’s financial information on the FAFSA.  If you answer yes to any of these then generally you will be considered an independent student and will not need to submit parent information.  Additional information may be requested to confirm your status as independent.</a:t>
            </a:r>
            <a:endParaRPr lang="en-US" dirty="0"/>
          </a:p>
          <a:p>
            <a:endParaRPr lang="en-US" dirty="0"/>
          </a:p>
        </p:txBody>
      </p:sp>
      <p:sp>
        <p:nvSpPr>
          <p:cNvPr id="4" name="Slide Number Placeholder 3"/>
          <p:cNvSpPr>
            <a:spLocks noGrp="1"/>
          </p:cNvSpPr>
          <p:nvPr>
            <p:ph type="sldNum" sz="quarter" idx="10"/>
          </p:nvPr>
        </p:nvSpPr>
        <p:spPr/>
        <p:txBody>
          <a:bodyPr/>
          <a:lstStyle/>
          <a:p>
            <a:fld id="{7832C8BC-E8E7-4ADC-85D1-7CC84D2D61DF}" type="slidenum">
              <a:rPr lang="en-US" smtClean="0"/>
              <a:t>15</a:t>
            </a:fld>
            <a:endParaRPr lang="en-US"/>
          </a:p>
        </p:txBody>
      </p:sp>
    </p:spTree>
    <p:extLst>
      <p:ext uri="{BB962C8B-B14F-4D97-AF65-F5344CB8AC3E}">
        <p14:creationId xmlns:p14="http://schemas.microsoft.com/office/powerpoint/2010/main" val="372028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dirty="0"/>
              <a:t>If</a:t>
            </a:r>
            <a:r>
              <a:rPr lang="en-US" baseline="0" dirty="0"/>
              <a:t> your parents are unmarried and live together then you would report both of their incomes.</a:t>
            </a:r>
          </a:p>
          <a:p>
            <a:pPr defTabSz="933602">
              <a:defRPr/>
            </a:pPr>
            <a:r>
              <a:rPr lang="en-US" baseline="0" dirty="0"/>
              <a:t>If your parents are unmarried (whether never married or divorced) you report the income and information of the parent that will provide more than 50% of your financial support. If both parents contribute equally, pick one.</a:t>
            </a:r>
            <a:endParaRPr lang="en-US" dirty="0"/>
          </a:p>
        </p:txBody>
      </p:sp>
      <p:sp>
        <p:nvSpPr>
          <p:cNvPr id="4" name="Slide Number Placeholder 3"/>
          <p:cNvSpPr>
            <a:spLocks noGrp="1"/>
          </p:cNvSpPr>
          <p:nvPr>
            <p:ph type="sldNum" sz="quarter" idx="10"/>
          </p:nvPr>
        </p:nvSpPr>
        <p:spPr/>
        <p:txBody>
          <a:bodyPr/>
          <a:lstStyle/>
          <a:p>
            <a:fld id="{7832C8BC-E8E7-4ADC-85D1-7CC84D2D61DF}" type="slidenum">
              <a:rPr lang="en-US" smtClean="0"/>
              <a:t>16</a:t>
            </a:fld>
            <a:endParaRPr lang="en-US"/>
          </a:p>
        </p:txBody>
      </p:sp>
    </p:spTree>
    <p:extLst>
      <p:ext uri="{BB962C8B-B14F-4D97-AF65-F5344CB8AC3E}">
        <p14:creationId xmlns:p14="http://schemas.microsoft.com/office/powerpoint/2010/main" val="12516318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602">
              <a:defRPr/>
            </a:pPr>
            <a:r>
              <a:rPr lang="en-US" dirty="0"/>
              <a:t>If</a:t>
            </a:r>
            <a:r>
              <a:rPr lang="en-US" baseline="0" dirty="0"/>
              <a:t> your parents are unmarried and live together then you would report both of their incomes.</a:t>
            </a:r>
          </a:p>
          <a:p>
            <a:pPr defTabSz="933602">
              <a:defRPr/>
            </a:pPr>
            <a:r>
              <a:rPr lang="en-US" baseline="0" dirty="0"/>
              <a:t>If your parents are unmarried (whether never married or divorced) you report the income and information of the parent that will provide more than 50% of your financial support. If both parents contribute equally, pick one.</a:t>
            </a:r>
            <a:endParaRPr lang="en-US" dirty="0"/>
          </a:p>
        </p:txBody>
      </p:sp>
      <p:sp>
        <p:nvSpPr>
          <p:cNvPr id="4" name="Slide Number Placeholder 3"/>
          <p:cNvSpPr>
            <a:spLocks noGrp="1"/>
          </p:cNvSpPr>
          <p:nvPr>
            <p:ph type="sldNum" sz="quarter" idx="10"/>
          </p:nvPr>
        </p:nvSpPr>
        <p:spPr/>
        <p:txBody>
          <a:bodyPr/>
          <a:lstStyle/>
          <a:p>
            <a:fld id="{7832C8BC-E8E7-4ADC-85D1-7CC84D2D61DF}" type="slidenum">
              <a:rPr lang="en-US" smtClean="0"/>
              <a:t>17</a:t>
            </a:fld>
            <a:endParaRPr lang="en-US"/>
          </a:p>
        </p:txBody>
      </p:sp>
    </p:spTree>
    <p:extLst>
      <p:ext uri="{BB962C8B-B14F-4D97-AF65-F5344CB8AC3E}">
        <p14:creationId xmlns:p14="http://schemas.microsoft.com/office/powerpoint/2010/main" val="1517327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a:t>State and school deadlines vary; need time to allow for PIN (I</a:t>
            </a:r>
            <a:r>
              <a:rPr lang="en-US" baseline="0" dirty="0"/>
              <a:t> have a list of priority dates that I will email to all scholars and any interested parents)</a:t>
            </a:r>
            <a:endParaRPr lang="en-US" dirty="0"/>
          </a:p>
          <a:p>
            <a:pPr>
              <a:buFontTx/>
              <a:buChar char="-"/>
            </a:pPr>
            <a:r>
              <a:rPr lang="en-US" dirty="0"/>
              <a:t>-filing taxes</a:t>
            </a:r>
            <a:r>
              <a:rPr lang="en-US" baseline="0" dirty="0"/>
              <a:t> electronically saves time and some headaches</a:t>
            </a:r>
          </a:p>
          <a:p>
            <a:pPr>
              <a:buFontTx/>
              <a:buChar char="-"/>
            </a:pPr>
            <a:r>
              <a:rPr lang="en-US" baseline="0" dirty="0"/>
              <a:t>-call about things that might not appear in a SAI calculation (medical expenses </a:t>
            </a:r>
            <a:r>
              <a:rPr lang="en-US" baseline="0" dirty="0" err="1"/>
              <a:t>etc</a:t>
            </a:r>
            <a:r>
              <a:rPr lang="en-US" baseline="0" dirty="0"/>
              <a:t>)</a:t>
            </a:r>
            <a:endParaRPr lang="en-US" dirty="0"/>
          </a:p>
        </p:txBody>
      </p:sp>
      <p:sp>
        <p:nvSpPr>
          <p:cNvPr id="4" name="Slide Number Placeholder 3"/>
          <p:cNvSpPr>
            <a:spLocks noGrp="1"/>
          </p:cNvSpPr>
          <p:nvPr>
            <p:ph type="sldNum" sz="quarter" idx="10"/>
          </p:nvPr>
        </p:nvSpPr>
        <p:spPr/>
        <p:txBody>
          <a:bodyPr/>
          <a:lstStyle/>
          <a:p>
            <a:fld id="{7832C8BC-E8E7-4ADC-85D1-7CC84D2D61DF}" type="slidenum">
              <a:rPr lang="en-US" smtClean="0"/>
              <a:t>19</a:t>
            </a:fld>
            <a:endParaRPr lang="en-US"/>
          </a:p>
        </p:txBody>
      </p:sp>
    </p:spTree>
    <p:extLst>
      <p:ext uri="{BB962C8B-B14F-4D97-AF65-F5344CB8AC3E}">
        <p14:creationId xmlns:p14="http://schemas.microsoft.com/office/powerpoint/2010/main" val="3317221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a:t>NC institutions:  Duke,</a:t>
            </a:r>
            <a:r>
              <a:rPr lang="en-US" baseline="0" dirty="0"/>
              <a:t> Davidson, Wake, UNC-CH- Elon NO LONGER uses CSS Profile</a:t>
            </a:r>
            <a:endParaRPr lang="en-US" dirty="0"/>
          </a:p>
          <a:p>
            <a:pPr>
              <a:buFontTx/>
              <a:buChar char="-"/>
            </a:pPr>
            <a:r>
              <a:rPr lang="en-US" dirty="0"/>
              <a:t>Why they use it:</a:t>
            </a:r>
          </a:p>
          <a:p>
            <a:pPr marL="466801" lvl="1" defTabSz="933602">
              <a:buFontTx/>
              <a:buChar char="-"/>
              <a:defRPr/>
            </a:pPr>
            <a:r>
              <a:rPr lang="en-US" dirty="0"/>
              <a:t>It goes</a:t>
            </a:r>
            <a:r>
              <a:rPr lang="en-US" baseline="0" dirty="0"/>
              <a:t> into much more detail than the FAFSA- Previous year’s taxes, projection of next year’s information.  </a:t>
            </a:r>
            <a:r>
              <a:rPr lang="en-US" dirty="0"/>
              <a:t>Your current business and investment mortgage information, business and farm records, stock, bond and other investment records, home mortgage info</a:t>
            </a:r>
          </a:p>
          <a:p>
            <a:pPr defTabSz="933602">
              <a:buFontTx/>
              <a:buChar char="-"/>
              <a:defRPr/>
            </a:pPr>
            <a:r>
              <a:rPr lang="en-US" dirty="0"/>
              <a:t>Who uses it:</a:t>
            </a:r>
          </a:p>
          <a:p>
            <a:pPr defTabSz="933602">
              <a:buFontTx/>
              <a:buChar char="-"/>
              <a:defRPr/>
            </a:pPr>
            <a:r>
              <a:rPr lang="en-US" dirty="0"/>
              <a:t>Cost</a:t>
            </a:r>
          </a:p>
          <a:p>
            <a:pPr marL="466801" lvl="1" defTabSz="933602">
              <a:buFontTx/>
              <a:buChar char="-"/>
              <a:defRPr/>
            </a:pPr>
            <a:r>
              <a:rPr lang="en-US" dirty="0"/>
              <a:t>$25 for the first school, $16 for each additional school</a:t>
            </a:r>
          </a:p>
          <a:p>
            <a:pPr marL="466801" lvl="1" defTabSz="933602">
              <a:buFontTx/>
              <a:buChar char="-"/>
              <a:defRPr/>
            </a:pPr>
            <a:r>
              <a:rPr lang="en-US" dirty="0"/>
              <a:t>Fee waivers for up to 8 schools granted if you used an SAT waiver or income reported</a:t>
            </a:r>
            <a:r>
              <a:rPr lang="en-US" baseline="0" dirty="0"/>
              <a:t> is $45,500 for a family of four</a:t>
            </a:r>
            <a:endParaRPr lang="en-US" dirty="0"/>
          </a:p>
          <a:p>
            <a:pPr marL="466801" lvl="1" defTabSz="933602">
              <a:buFontTx/>
              <a:buChar char="-"/>
              <a:defRPr/>
            </a:pPr>
            <a:r>
              <a:rPr lang="en-US" dirty="0"/>
              <a:t>Completion process:  registration, complete the application, submit the application</a:t>
            </a:r>
          </a:p>
          <a:p>
            <a:pPr defTabSz="933602">
              <a:buFontTx/>
              <a:buChar char="-"/>
              <a:defRPr/>
            </a:pPr>
            <a:r>
              <a:rPr lang="en-US" dirty="0"/>
              <a:t>Noncustodial Parent PROFILE- </a:t>
            </a:r>
            <a:r>
              <a:rPr lang="en-US" dirty="0" err="1"/>
              <a:t>req’d</a:t>
            </a:r>
            <a:r>
              <a:rPr lang="en-US" dirty="0"/>
              <a:t> by duke, Davidson, and Wake Forest!</a:t>
            </a:r>
          </a:p>
          <a:p>
            <a:pPr lvl="1">
              <a:buFontTx/>
              <a:buChar char="-"/>
            </a:pPr>
            <a:endParaRPr lang="en-US" dirty="0"/>
          </a:p>
        </p:txBody>
      </p:sp>
      <p:sp>
        <p:nvSpPr>
          <p:cNvPr id="4" name="Slide Number Placeholder 3"/>
          <p:cNvSpPr>
            <a:spLocks noGrp="1"/>
          </p:cNvSpPr>
          <p:nvPr>
            <p:ph type="sldNum" sz="quarter" idx="10"/>
          </p:nvPr>
        </p:nvSpPr>
        <p:spPr/>
        <p:txBody>
          <a:bodyPr/>
          <a:lstStyle/>
          <a:p>
            <a:fld id="{7832C8BC-E8E7-4ADC-85D1-7CC84D2D61DF}" type="slidenum">
              <a:rPr lang="en-US" smtClean="0"/>
              <a:t>20</a:t>
            </a:fld>
            <a:endParaRPr lang="en-US"/>
          </a:p>
        </p:txBody>
      </p:sp>
    </p:spTree>
    <p:extLst>
      <p:ext uri="{BB962C8B-B14F-4D97-AF65-F5344CB8AC3E}">
        <p14:creationId xmlns:p14="http://schemas.microsoft.com/office/powerpoint/2010/main" val="33172218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Tx/>
              <a:buChar char="-"/>
            </a:pPr>
            <a:r>
              <a:rPr lang="en-US" dirty="0"/>
              <a:t>Many colleges have their own financial aid forms that applicants either must, or should, fill out.</a:t>
            </a:r>
          </a:p>
          <a:p>
            <a:pPr lvl="0">
              <a:buFontTx/>
              <a:buChar char="-"/>
            </a:pPr>
            <a:r>
              <a:rPr lang="en-US" dirty="0"/>
              <a:t>Use it to determine who qualifies for special college scholarships.</a:t>
            </a:r>
          </a:p>
          <a:p>
            <a:pPr lvl="0">
              <a:buFontTx/>
              <a:buChar char="-"/>
            </a:pPr>
            <a:r>
              <a:rPr lang="en-US" dirty="0"/>
              <a:t>For example, a college that requires all students to have a computer might use its own form to determine which students need assistance in funding the computer.</a:t>
            </a:r>
          </a:p>
          <a:p>
            <a:pPr lvl="0">
              <a:buFontTx/>
              <a:buChar char="-"/>
            </a:pPr>
            <a:r>
              <a:rPr lang="en-US" dirty="0"/>
              <a:t>How to locate them</a:t>
            </a:r>
          </a:p>
          <a:p>
            <a:pPr lvl="1">
              <a:buFontTx/>
              <a:buChar char="-"/>
            </a:pPr>
            <a:r>
              <a:rPr lang="en-US" b="0" i="0" kern="1200" baseline="0" dirty="0">
                <a:solidFill>
                  <a:schemeClr val="tx1"/>
                </a:solidFill>
                <a:effectLst/>
                <a:latin typeface="+mn-lt"/>
                <a:ea typeface="+mn-ea"/>
                <a:cs typeface="+mn-cs"/>
              </a:rPr>
              <a:t>Contact your financial aid office to find out if there are institutional forms required or if you only have to submit the FAFSA (and CSS Profile)</a:t>
            </a:r>
          </a:p>
          <a:p>
            <a:pPr lvl="1">
              <a:buFontTx/>
              <a:buChar char="-"/>
            </a:pPr>
            <a:r>
              <a:rPr lang="en-US" b="0" i="0" kern="1200" baseline="0" dirty="0">
                <a:solidFill>
                  <a:schemeClr val="tx1"/>
                </a:solidFill>
                <a:effectLst/>
                <a:latin typeface="+mn-lt"/>
                <a:ea typeface="+mn-ea"/>
                <a:cs typeface="+mn-cs"/>
              </a:rPr>
              <a:t>Check the financial aid websites for instructions how to apply</a:t>
            </a:r>
            <a:endParaRPr lang="en-US" dirty="0"/>
          </a:p>
        </p:txBody>
      </p:sp>
      <p:sp>
        <p:nvSpPr>
          <p:cNvPr id="4" name="Slide Number Placeholder 3"/>
          <p:cNvSpPr>
            <a:spLocks noGrp="1"/>
          </p:cNvSpPr>
          <p:nvPr>
            <p:ph type="sldNum" sz="quarter" idx="10"/>
          </p:nvPr>
        </p:nvSpPr>
        <p:spPr/>
        <p:txBody>
          <a:bodyPr/>
          <a:lstStyle/>
          <a:p>
            <a:fld id="{7832C8BC-E8E7-4ADC-85D1-7CC84D2D61DF}" type="slidenum">
              <a:rPr lang="en-US" smtClean="0"/>
              <a:t>21</a:t>
            </a:fld>
            <a:endParaRPr lang="en-US"/>
          </a:p>
        </p:txBody>
      </p:sp>
    </p:spTree>
    <p:extLst>
      <p:ext uri="{BB962C8B-B14F-4D97-AF65-F5344CB8AC3E}">
        <p14:creationId xmlns:p14="http://schemas.microsoft.com/office/powerpoint/2010/main" val="33172218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Verification for December!  Non-Negotiable:  Complete the FAFSA</a:t>
            </a:r>
            <a:r>
              <a:rPr lang="en-US" baseline="0" dirty="0"/>
              <a:t> and other required financial aid documents and forward me the confirmation by March 1!</a:t>
            </a:r>
            <a:endParaRPr lang="en-US" dirty="0"/>
          </a:p>
          <a:p>
            <a:r>
              <a:rPr lang="en-US" dirty="0"/>
              <a:t>Deposits-</a:t>
            </a:r>
            <a:r>
              <a:rPr lang="en-US" baseline="0" dirty="0"/>
              <a:t> sometimes they will add your deposit to your fall bill.</a:t>
            </a:r>
            <a:endParaRPr lang="en-US" dirty="0"/>
          </a:p>
        </p:txBody>
      </p:sp>
      <p:sp>
        <p:nvSpPr>
          <p:cNvPr id="4" name="Slide Number Placeholder 3"/>
          <p:cNvSpPr>
            <a:spLocks noGrp="1"/>
          </p:cNvSpPr>
          <p:nvPr>
            <p:ph type="sldNum" sz="quarter" idx="10"/>
          </p:nvPr>
        </p:nvSpPr>
        <p:spPr/>
        <p:txBody>
          <a:bodyPr/>
          <a:lstStyle/>
          <a:p>
            <a:fld id="{7832C8BC-E8E7-4ADC-85D1-7CC84D2D61DF}" type="slidenum">
              <a:rPr lang="en-US" smtClean="0"/>
              <a:t>22</a:t>
            </a:fld>
            <a:endParaRPr lang="en-US"/>
          </a:p>
        </p:txBody>
      </p:sp>
    </p:spTree>
    <p:extLst>
      <p:ext uri="{BB962C8B-B14F-4D97-AF65-F5344CB8AC3E}">
        <p14:creationId xmlns:p14="http://schemas.microsoft.com/office/powerpoint/2010/main" val="2902012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32C8BC-E8E7-4ADC-85D1-7CC84D2D61DF}" type="slidenum">
              <a:rPr lang="en-US" smtClean="0"/>
              <a:t>2</a:t>
            </a:fld>
            <a:endParaRPr lang="en-US"/>
          </a:p>
        </p:txBody>
      </p:sp>
    </p:spTree>
    <p:extLst>
      <p:ext uri="{BB962C8B-B14F-4D97-AF65-F5344CB8AC3E}">
        <p14:creationId xmlns:p14="http://schemas.microsoft.com/office/powerpoint/2010/main" val="2610058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32C8BC-E8E7-4ADC-85D1-7CC84D2D61DF}" type="slidenum">
              <a:rPr lang="en-US" smtClean="0"/>
              <a:t>23</a:t>
            </a:fld>
            <a:endParaRPr lang="en-US"/>
          </a:p>
        </p:txBody>
      </p:sp>
    </p:spTree>
    <p:extLst>
      <p:ext uri="{BB962C8B-B14F-4D97-AF65-F5344CB8AC3E}">
        <p14:creationId xmlns:p14="http://schemas.microsoft.com/office/powerpoint/2010/main" val="1391646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Eligibility for aid:  be a</a:t>
            </a:r>
            <a:r>
              <a:rPr lang="en-US" baseline="0" dirty="0"/>
              <a:t> US citizen or permanent resident</a:t>
            </a:r>
          </a:p>
          <a:p>
            <a:r>
              <a:rPr lang="en-US" baseline="0" dirty="0"/>
              <a:t>HS graduate or have earned GED</a:t>
            </a:r>
          </a:p>
          <a:p>
            <a:r>
              <a:rPr lang="en-US" baseline="0" dirty="0"/>
              <a:t>Be enrolled in a degree program</a:t>
            </a:r>
          </a:p>
          <a:p>
            <a:r>
              <a:rPr lang="en-US" baseline="0" dirty="0"/>
              <a:t>Valid SSN</a:t>
            </a:r>
          </a:p>
          <a:p>
            <a:r>
              <a:rPr lang="en-US" baseline="0" dirty="0"/>
              <a:t>Meet satisfactory academic progress once enrolled</a:t>
            </a:r>
          </a:p>
          <a:p>
            <a:r>
              <a:rPr lang="en-US" baseline="0" dirty="0"/>
              <a:t>Money has to be used for educational purposes</a:t>
            </a:r>
            <a:endParaRPr lang="en-US" dirty="0"/>
          </a:p>
        </p:txBody>
      </p:sp>
      <p:sp>
        <p:nvSpPr>
          <p:cNvPr id="4" name="Slide Number Placeholder 3"/>
          <p:cNvSpPr>
            <a:spLocks noGrp="1"/>
          </p:cNvSpPr>
          <p:nvPr>
            <p:ph type="sldNum" sz="quarter" idx="10"/>
          </p:nvPr>
        </p:nvSpPr>
        <p:spPr/>
        <p:txBody>
          <a:bodyPr/>
          <a:lstStyle/>
          <a:p>
            <a:fld id="{7832C8BC-E8E7-4ADC-85D1-7CC84D2D61DF}" type="slidenum">
              <a:rPr lang="en-US" smtClean="0"/>
              <a:t>3</a:t>
            </a:fld>
            <a:endParaRPr lang="en-US"/>
          </a:p>
        </p:txBody>
      </p:sp>
    </p:spTree>
    <p:extLst>
      <p:ext uri="{BB962C8B-B14F-4D97-AF65-F5344CB8AC3E}">
        <p14:creationId xmlns:p14="http://schemas.microsoft.com/office/powerpoint/2010/main" val="3596737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a:t>
            </a:r>
            <a:r>
              <a:rPr lang="en-US" baseline="0" dirty="0"/>
              <a:t> scholarships needs to be repaid- refer to teach grant</a:t>
            </a:r>
          </a:p>
          <a:p>
            <a:endParaRPr lang="en-US" baseline="0" dirty="0"/>
          </a:p>
          <a:p>
            <a:r>
              <a:rPr lang="en-US" baseline="0" dirty="0"/>
              <a:t>Merit-based:  need is not considered; talent-based, sports-based, academic-based</a:t>
            </a:r>
          </a:p>
          <a:p>
            <a:endParaRPr lang="en-US" baseline="0" dirty="0"/>
          </a:p>
          <a:p>
            <a:endParaRPr lang="en-US" baseline="0" dirty="0"/>
          </a:p>
          <a:p>
            <a:r>
              <a:rPr lang="en-US" baseline="0" dirty="0"/>
              <a:t>Private Scholarships: not associated with a university, but maybe with a private corporation:  Gates, Coca-Cola Scholarship, Elks Foundation, etc.</a:t>
            </a:r>
          </a:p>
          <a:p>
            <a:endParaRPr lang="en-US" baseline="0" dirty="0"/>
          </a:p>
          <a:p>
            <a:r>
              <a:rPr lang="en-US" baseline="0" dirty="0"/>
              <a:t>Be sure to ask if any scholarship you receive is renewable!</a:t>
            </a:r>
          </a:p>
        </p:txBody>
      </p:sp>
      <p:sp>
        <p:nvSpPr>
          <p:cNvPr id="4" name="Slide Number Placeholder 3"/>
          <p:cNvSpPr>
            <a:spLocks noGrp="1"/>
          </p:cNvSpPr>
          <p:nvPr>
            <p:ph type="sldNum" sz="quarter" idx="10"/>
          </p:nvPr>
        </p:nvSpPr>
        <p:spPr/>
        <p:txBody>
          <a:bodyPr/>
          <a:lstStyle/>
          <a:p>
            <a:fld id="{7832C8BC-E8E7-4ADC-85D1-7CC84D2D61DF}" type="slidenum">
              <a:rPr lang="en-US" smtClean="0"/>
              <a:t>4</a:t>
            </a:fld>
            <a:endParaRPr lang="en-US"/>
          </a:p>
        </p:txBody>
      </p:sp>
    </p:spTree>
    <p:extLst>
      <p:ext uri="{BB962C8B-B14F-4D97-AF65-F5344CB8AC3E}">
        <p14:creationId xmlns:p14="http://schemas.microsoft.com/office/powerpoint/2010/main" val="4258868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Submit the FAFSA to “apply” for all of these grants!</a:t>
            </a:r>
          </a:p>
          <a:p>
            <a:endParaRPr lang="en-US" dirty="0"/>
          </a:p>
          <a:p>
            <a:r>
              <a:rPr lang="en-US" dirty="0"/>
              <a:t>Pell Grant- not first-come,</a:t>
            </a:r>
            <a:r>
              <a:rPr lang="en-US" baseline="0" dirty="0"/>
              <a:t> first-serve</a:t>
            </a:r>
            <a:endParaRPr lang="en-US" dirty="0"/>
          </a:p>
          <a:p>
            <a:endParaRPr lang="en-US" dirty="0"/>
          </a:p>
          <a:p>
            <a:r>
              <a:rPr lang="en-US" dirty="0"/>
              <a:t>TEACH Grant- agree to teach in a high-need</a:t>
            </a:r>
            <a:r>
              <a:rPr lang="en-US" baseline="0" dirty="0"/>
              <a:t> field at a low-income school; teach for 4 years</a:t>
            </a:r>
          </a:p>
          <a:p>
            <a:endParaRPr lang="en-US" baseline="0" dirty="0"/>
          </a:p>
          <a:p>
            <a:r>
              <a:rPr lang="en-US" baseline="0" dirty="0"/>
              <a:t>Iraq and Afghanistan Service Grant- only qualify if you’ve had a parent die or guardian die in Iraq or Afghanistan after 9/11</a:t>
            </a:r>
          </a:p>
          <a:p>
            <a:endParaRPr lang="en-US" baseline="0" dirty="0"/>
          </a:p>
          <a:p>
            <a:r>
              <a:rPr lang="en-US" baseline="0" dirty="0"/>
              <a:t>FSEOG- not offered at every school; awarded first-come first-serve, maximum amount varies by school</a:t>
            </a:r>
          </a:p>
        </p:txBody>
      </p:sp>
      <p:sp>
        <p:nvSpPr>
          <p:cNvPr id="4" name="Slide Number Placeholder 3"/>
          <p:cNvSpPr>
            <a:spLocks noGrp="1"/>
          </p:cNvSpPr>
          <p:nvPr>
            <p:ph type="sldNum" sz="quarter" idx="10"/>
          </p:nvPr>
        </p:nvSpPr>
        <p:spPr/>
        <p:txBody>
          <a:bodyPr/>
          <a:lstStyle/>
          <a:p>
            <a:fld id="{7832C8BC-E8E7-4ADC-85D1-7CC84D2D61DF}" type="slidenum">
              <a:rPr lang="en-US" smtClean="0"/>
              <a:t>5</a:t>
            </a:fld>
            <a:endParaRPr lang="en-US"/>
          </a:p>
        </p:txBody>
      </p:sp>
    </p:spTree>
    <p:extLst>
      <p:ext uri="{BB962C8B-B14F-4D97-AF65-F5344CB8AC3E}">
        <p14:creationId xmlns:p14="http://schemas.microsoft.com/office/powerpoint/2010/main" val="1542212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Must complet</a:t>
            </a:r>
            <a:r>
              <a:rPr lang="en-US" baseline="0" dirty="0"/>
              <a:t>e the FAFSA to be eligible to receive any of these loans.  </a:t>
            </a:r>
            <a:r>
              <a:rPr lang="en-US" dirty="0"/>
              <a:t>We’re only talking about undergraduate first-year.  Totals/availability are different for graduate</a:t>
            </a:r>
            <a:r>
              <a:rPr lang="en-US" baseline="0" dirty="0"/>
              <a:t> school</a:t>
            </a:r>
            <a:endParaRPr lang="en-US" dirty="0"/>
          </a:p>
          <a:p>
            <a:r>
              <a:rPr lang="en-US" dirty="0"/>
              <a:t>Loans have to be repaid, but not until</a:t>
            </a:r>
            <a:r>
              <a:rPr lang="en-US" baseline="0" dirty="0"/>
              <a:t> a student graduates or they drop below ½ time enrollment</a:t>
            </a:r>
            <a:endParaRPr lang="en-US" dirty="0"/>
          </a:p>
          <a:p>
            <a:r>
              <a:rPr lang="en-US" baseline="0" dirty="0"/>
              <a:t>Subsidized:  based on need.  Government pays interest while you’re in college; no more than $3,500 for first year dependent students</a:t>
            </a:r>
          </a:p>
          <a:p>
            <a:r>
              <a:rPr lang="en-US" baseline="0" dirty="0"/>
              <a:t>Unsubsidized: interest accrues as soon as the loan disburses to the school; $2000 for dependent students</a:t>
            </a:r>
          </a:p>
          <a:p>
            <a:r>
              <a:rPr lang="en-US" baseline="0" dirty="0"/>
              <a:t>Parent PLUS loans are credit-based and the parent applies.  It is the parent’s loan to pay back, not the student’s.  If the parent applies for the PLUS loan and is denied then the student is eligible for up to $4,000 more in unsubsidized loans</a:t>
            </a:r>
          </a:p>
          <a:p>
            <a:r>
              <a:rPr lang="en-US" baseline="0" dirty="0"/>
              <a:t>Private loans- your personal bank, discover, etc.  LAST resort (or never resort)</a:t>
            </a:r>
            <a:r>
              <a:rPr lang="en-US" baseline="0" dirty="0">
                <a:sym typeface="Wingdings" panose="05000000000000000000" pitchFamily="2" charset="2"/>
              </a:rPr>
              <a:t>terms aren’t as generous</a:t>
            </a:r>
          </a:p>
          <a:p>
            <a:endParaRPr lang="en-US" baseline="0" dirty="0">
              <a:sym typeface="Wingdings" panose="05000000000000000000" pitchFamily="2" charset="2"/>
            </a:endParaRPr>
          </a:p>
          <a:p>
            <a:r>
              <a:rPr lang="en-US" baseline="0" dirty="0">
                <a:sym typeface="Wingdings" panose="05000000000000000000" pitchFamily="2" charset="2"/>
              </a:rPr>
              <a:t>Forgivable Education Loans for Service (FELS)</a:t>
            </a:r>
            <a:endParaRPr lang="en-US" dirty="0"/>
          </a:p>
        </p:txBody>
      </p:sp>
      <p:sp>
        <p:nvSpPr>
          <p:cNvPr id="4" name="Slide Number Placeholder 3"/>
          <p:cNvSpPr>
            <a:spLocks noGrp="1"/>
          </p:cNvSpPr>
          <p:nvPr>
            <p:ph type="sldNum" sz="quarter" idx="10"/>
          </p:nvPr>
        </p:nvSpPr>
        <p:spPr/>
        <p:txBody>
          <a:bodyPr/>
          <a:lstStyle/>
          <a:p>
            <a:fld id="{7832C8BC-E8E7-4ADC-85D1-7CC84D2D61DF}" type="slidenum">
              <a:rPr lang="en-US" smtClean="0"/>
              <a:t>6</a:t>
            </a:fld>
            <a:endParaRPr lang="en-US"/>
          </a:p>
        </p:txBody>
      </p:sp>
    </p:spTree>
    <p:extLst>
      <p:ext uri="{BB962C8B-B14F-4D97-AF65-F5344CB8AC3E}">
        <p14:creationId xmlns:p14="http://schemas.microsoft.com/office/powerpoint/2010/main" val="3317216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
            </a:r>
            <a:r>
              <a:rPr lang="en-US" sz="1200" b="0" i="0" u="none" strike="noStrike" kern="1200" dirty="0">
                <a:solidFill>
                  <a:schemeClr val="tx1"/>
                </a:solidFill>
                <a:effectLst/>
                <a:latin typeface="+mn-lt"/>
                <a:ea typeface="+mn-ea"/>
                <a:cs typeface="+mn-cs"/>
              </a:rPr>
              <a:t>C Assist Loans- </a:t>
            </a:r>
          </a:p>
          <a:p>
            <a:pPr lvl="2" rtl="0" fontAlgn="base"/>
            <a:r>
              <a:rPr lang="en-US" sz="1200" b="0" i="0" u="none" strike="noStrike" kern="1200" dirty="0">
                <a:solidFill>
                  <a:schemeClr val="tx1"/>
                </a:solidFill>
                <a:effectLst/>
                <a:latin typeface="+mn-lt"/>
                <a:ea typeface="+mn-ea"/>
                <a:cs typeface="+mn-cs"/>
              </a:rPr>
              <a:t>new alternative loan (for students and parents) available to NC residents (can use at out-of-state</a:t>
            </a:r>
            <a:r>
              <a:rPr lang="en-US" sz="1200" b="0" i="0" u="none" strike="noStrike" kern="1200" baseline="0" dirty="0">
                <a:solidFill>
                  <a:schemeClr val="tx1"/>
                </a:solidFill>
                <a:effectLst/>
                <a:latin typeface="+mn-lt"/>
                <a:ea typeface="+mn-ea"/>
                <a:cs typeface="+mn-cs"/>
              </a:rPr>
              <a:t> schools)</a:t>
            </a:r>
            <a:r>
              <a:rPr lang="en-US" sz="1200" b="0" i="0" u="none" strike="noStrike" kern="1200" dirty="0">
                <a:solidFill>
                  <a:schemeClr val="tx1"/>
                </a:solidFill>
                <a:effectLst/>
                <a:latin typeface="+mn-lt"/>
                <a:ea typeface="+mn-ea"/>
                <a:cs typeface="+mn-cs"/>
              </a:rPr>
              <a:t> and out-of-state students attending NC schools</a:t>
            </a:r>
          </a:p>
          <a:p>
            <a:pPr lvl="2" rtl="0" fontAlgn="base"/>
            <a:r>
              <a:rPr lang="en-US" sz="1200" b="0" i="0" u="none" strike="noStrike" kern="1200" dirty="0">
                <a:solidFill>
                  <a:schemeClr val="tx1"/>
                </a:solidFill>
                <a:effectLst/>
                <a:latin typeface="+mn-lt"/>
                <a:ea typeface="+mn-ea"/>
                <a:cs typeface="+mn-cs"/>
              </a:rPr>
              <a:t>No application or origination fees</a:t>
            </a:r>
          </a:p>
          <a:p>
            <a:pPr lvl="2" rtl="0" fontAlgn="base"/>
            <a:r>
              <a:rPr lang="en-US" sz="1200" b="0" i="0" u="none" strike="noStrike" kern="1200" dirty="0">
                <a:solidFill>
                  <a:schemeClr val="tx1"/>
                </a:solidFill>
                <a:effectLst/>
                <a:latin typeface="+mn-lt"/>
                <a:ea typeface="+mn-ea"/>
                <a:cs typeface="+mn-cs"/>
              </a:rPr>
              <a:t>Borrow as little as $1,000 or as much as you need</a:t>
            </a:r>
          </a:p>
          <a:p>
            <a:pPr lvl="2" rtl="0" fontAlgn="base"/>
            <a:r>
              <a:rPr lang="en-US" sz="1200" b="0" i="0" u="none" strike="noStrike" kern="1200" dirty="0">
                <a:solidFill>
                  <a:schemeClr val="tx1"/>
                </a:solidFill>
                <a:effectLst/>
                <a:latin typeface="+mn-lt"/>
                <a:ea typeface="+mn-ea"/>
                <a:cs typeface="+mn-cs"/>
              </a:rPr>
              <a:t>Available if student has already maxed out on direct loans</a:t>
            </a:r>
          </a:p>
          <a:p>
            <a:pPr lvl="3" rtl="0" fontAlgn="base"/>
            <a:r>
              <a:rPr lang="en-US" sz="1200" b="0" i="0" u="none" strike="noStrike" kern="1200" dirty="0">
                <a:solidFill>
                  <a:schemeClr val="tx1"/>
                </a:solidFill>
                <a:effectLst/>
                <a:latin typeface="+mn-lt"/>
                <a:ea typeface="+mn-ea"/>
                <a:cs typeface="+mn-cs"/>
              </a:rPr>
              <a:t>Interest rates are lower than PLUS loans, but higher than direct loans</a:t>
            </a:r>
          </a:p>
          <a:p>
            <a:pPr lvl="2" rtl="0" fontAlgn="base"/>
            <a:r>
              <a:rPr lang="en-US" sz="1200" b="0" i="0" u="none" strike="noStrike" kern="1200" dirty="0">
                <a:solidFill>
                  <a:schemeClr val="tx1"/>
                </a:solidFill>
                <a:effectLst/>
                <a:latin typeface="+mn-lt"/>
                <a:ea typeface="+mn-ea"/>
                <a:cs typeface="+mn-cs"/>
              </a:rPr>
              <a:t>Parents</a:t>
            </a:r>
            <a:r>
              <a:rPr lang="en-US" sz="1200" b="0" i="0" u="none" strike="noStrike" kern="1200" baseline="0" dirty="0">
                <a:solidFill>
                  <a:schemeClr val="tx1"/>
                </a:solidFill>
                <a:effectLst/>
                <a:latin typeface="+mn-lt"/>
                <a:ea typeface="+mn-ea"/>
                <a:cs typeface="+mn-cs"/>
              </a:rPr>
              <a:t> i</a:t>
            </a:r>
            <a:r>
              <a:rPr lang="en-US" sz="1200" b="0" i="0" u="none" strike="noStrike" kern="1200" dirty="0">
                <a:solidFill>
                  <a:schemeClr val="tx1"/>
                </a:solidFill>
                <a:effectLst/>
                <a:latin typeface="+mn-lt"/>
                <a:ea typeface="+mn-ea"/>
                <a:cs typeface="+mn-cs"/>
              </a:rPr>
              <a:t>mmediately go into repayment (no deferment)</a:t>
            </a:r>
          </a:p>
          <a:p>
            <a:endParaRPr lang="en-US" dirty="0"/>
          </a:p>
        </p:txBody>
      </p:sp>
      <p:sp>
        <p:nvSpPr>
          <p:cNvPr id="4" name="Slide Number Placeholder 3"/>
          <p:cNvSpPr>
            <a:spLocks noGrp="1"/>
          </p:cNvSpPr>
          <p:nvPr>
            <p:ph type="sldNum" sz="quarter" idx="10"/>
          </p:nvPr>
        </p:nvSpPr>
        <p:spPr/>
        <p:txBody>
          <a:bodyPr/>
          <a:lstStyle/>
          <a:p>
            <a:fld id="{7832C8BC-E8E7-4ADC-85D1-7CC84D2D61DF}" type="slidenum">
              <a:rPr lang="en-US" smtClean="0"/>
              <a:t>7</a:t>
            </a:fld>
            <a:endParaRPr lang="en-US"/>
          </a:p>
        </p:txBody>
      </p:sp>
    </p:spTree>
    <p:extLst>
      <p:ext uri="{BB962C8B-B14F-4D97-AF65-F5344CB8AC3E}">
        <p14:creationId xmlns:p14="http://schemas.microsoft.com/office/powerpoint/2010/main" val="1565292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Money can be used to pay education expense</a:t>
            </a:r>
          </a:p>
          <a:p>
            <a:r>
              <a:rPr lang="en-US" dirty="0"/>
              <a:t>Employers</a:t>
            </a:r>
            <a:r>
              <a:rPr lang="en-US" baseline="0" dirty="0"/>
              <a:t> like work-study students because they don’t have to pay the students out of their own pockets</a:t>
            </a:r>
          </a:p>
          <a:p>
            <a:endParaRPr lang="en-US" baseline="0" dirty="0"/>
          </a:p>
          <a:p>
            <a:r>
              <a:rPr lang="en-US" baseline="0" dirty="0"/>
              <a:t>Check with your institution to see if that money is applied to your bill</a:t>
            </a:r>
            <a:endParaRPr lang="en-US" dirty="0"/>
          </a:p>
        </p:txBody>
      </p:sp>
      <p:sp>
        <p:nvSpPr>
          <p:cNvPr id="4" name="Slide Number Placeholder 3"/>
          <p:cNvSpPr>
            <a:spLocks noGrp="1"/>
          </p:cNvSpPr>
          <p:nvPr>
            <p:ph type="sldNum" sz="quarter" idx="10"/>
          </p:nvPr>
        </p:nvSpPr>
        <p:spPr/>
        <p:txBody>
          <a:bodyPr/>
          <a:lstStyle/>
          <a:p>
            <a:fld id="{7832C8BC-E8E7-4ADC-85D1-7CC84D2D61DF}" type="slidenum">
              <a:rPr lang="en-US" smtClean="0"/>
              <a:t>8</a:t>
            </a:fld>
            <a:endParaRPr lang="en-US"/>
          </a:p>
        </p:txBody>
      </p:sp>
    </p:spTree>
    <p:extLst>
      <p:ext uri="{BB962C8B-B14F-4D97-AF65-F5344CB8AC3E}">
        <p14:creationId xmlns:p14="http://schemas.microsoft.com/office/powerpoint/2010/main" val="2932869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eligibility</a:t>
            </a:r>
          </a:p>
        </p:txBody>
      </p:sp>
      <p:sp>
        <p:nvSpPr>
          <p:cNvPr id="4" name="Slide Number Placeholder 3"/>
          <p:cNvSpPr>
            <a:spLocks noGrp="1"/>
          </p:cNvSpPr>
          <p:nvPr>
            <p:ph type="sldNum" sz="quarter" idx="10"/>
          </p:nvPr>
        </p:nvSpPr>
        <p:spPr/>
        <p:txBody>
          <a:bodyPr/>
          <a:lstStyle/>
          <a:p>
            <a:fld id="{7832C8BC-E8E7-4ADC-85D1-7CC84D2D61DF}" type="slidenum">
              <a:rPr lang="en-US" smtClean="0"/>
              <a:t>9</a:t>
            </a:fld>
            <a:endParaRPr lang="en-US"/>
          </a:p>
        </p:txBody>
      </p:sp>
    </p:spTree>
    <p:extLst>
      <p:ext uri="{BB962C8B-B14F-4D97-AF65-F5344CB8AC3E}">
        <p14:creationId xmlns:p14="http://schemas.microsoft.com/office/powerpoint/2010/main" val="33637455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solidFill>
            <a:schemeClr val="tx2"/>
          </a:solidFill>
          <a:ln w="6350" cap="sq" cmpd="sng" algn="ctr">
            <a:solidFill>
              <a:schemeClr val="bg1"/>
            </a:solidFill>
            <a:prstDash val="solid"/>
            <a:miter lim="800000"/>
          </a:ln>
          <a:effectLst/>
        </p:spPr>
      </p:sp>
      <p:sp>
        <p:nvSpPr>
          <p:cNvPr id="15" name="Rectangle 14"/>
          <p:cNvSpPr/>
          <p:nvPr/>
        </p:nvSpPr>
        <p:spPr>
          <a:xfrm>
            <a:off x="3794760" y="1274764"/>
            <a:ext cx="1554480" cy="640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74765"/>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kumimoji="0" lang="en-US" sz="6200" b="0" i="0" u="none" strike="noStrike" kern="1200" cap="all" spc="-100" normalizeH="0" baseline="0">
                <a:ln>
                  <a:noFill/>
                </a:ln>
                <a:solidFill>
                  <a:sysClr val="window" lastClr="FFFFFF"/>
                </a:solidFill>
                <a:effectLst/>
                <a:uLnTx/>
                <a:uFillTx/>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bg2"/>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a:t>Click to edit Master subtitle style</a:t>
            </a:r>
            <a:endParaRPr lang="en-US" dirty="0"/>
          </a:p>
        </p:txBody>
      </p:sp>
      <p:sp>
        <p:nvSpPr>
          <p:cNvPr id="20" name="Date Placeholder 19"/>
          <p:cNvSpPr>
            <a:spLocks noGrp="1"/>
          </p:cNvSpPr>
          <p:nvPr>
            <p:ph type="dt" sz="half" idx="10"/>
          </p:nvPr>
        </p:nvSpPr>
        <p:spPr>
          <a:xfrm>
            <a:off x="3931920" y="1334222"/>
            <a:ext cx="1280160" cy="457200"/>
          </a:xfrm>
        </p:spPr>
        <p:txBody>
          <a:bodyPr/>
          <a:lstStyle>
            <a:lvl1pPr algn="ctr">
              <a:defRPr sz="1100" spc="0" baseline="0">
                <a:solidFill>
                  <a:srgbClr val="FFFFFF"/>
                </a:solidFill>
                <a:latin typeface="+mn-lt"/>
              </a:defRPr>
            </a:lvl1pPr>
          </a:lstStyle>
          <a:p>
            <a:fld id="{FDF31270-9C90-48BE-B7FD-3A58741DBB8B}" type="datetimeFigureOut">
              <a:rPr lang="en-US" smtClean="0"/>
              <a:t>9/26/23</a:t>
            </a:fld>
            <a:endParaRPr lang="en-US"/>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bg1">
                    <a:lumMod val="85000"/>
                  </a:schemeClr>
                </a:solidFill>
              </a:defRPr>
            </a:lvl1pPr>
          </a:lstStyle>
          <a:p>
            <a:endParaRPr lang="en-US"/>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bg1">
                    <a:lumMod val="85000"/>
                  </a:schemeClr>
                </a:solidFill>
              </a:defRPr>
            </a:lvl1pPr>
          </a:lstStyle>
          <a:p>
            <a:fld id="{8523F359-C29F-45BC-9555-A87F4523FD9B}" type="slidenum">
              <a:rPr lang="en-US" smtClean="0"/>
              <a:t>‹#›</a:t>
            </a:fld>
            <a:endParaRPr lang="en-US"/>
          </a:p>
        </p:txBody>
      </p:sp>
    </p:spTree>
    <p:extLst>
      <p:ext uri="{BB962C8B-B14F-4D97-AF65-F5344CB8AC3E}">
        <p14:creationId xmlns:p14="http://schemas.microsoft.com/office/powerpoint/2010/main" val="302253044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F31270-9C90-48BE-B7FD-3A58741DBB8B}" type="datetimeFigureOut">
              <a:rPr lang="en-US" smtClean="0"/>
              <a:t>9/26/23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3F359-C29F-45BC-9555-A87F4523FD9B}" type="slidenum">
              <a:rPr lang="en-US" smtClean="0"/>
              <a:t>‹#›</a:t>
            </a:fld>
            <a:endParaRPr lang="en-US"/>
          </a:p>
        </p:txBody>
      </p:sp>
    </p:spTree>
    <p:extLst>
      <p:ext uri="{BB962C8B-B14F-4D97-AF65-F5344CB8AC3E}">
        <p14:creationId xmlns:p14="http://schemas.microsoft.com/office/powerpoint/2010/main" val="3040369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F31270-9C90-48BE-B7FD-3A58741DBB8B}" type="datetimeFigureOut">
              <a:rPr lang="en-US" smtClean="0"/>
              <a:t>9/26/23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3F359-C29F-45BC-9555-A87F4523FD9B}" type="slidenum">
              <a:rPr lang="en-US" smtClean="0"/>
              <a:t>‹#›</a:t>
            </a:fld>
            <a:endParaRPr lang="en-US"/>
          </a:p>
        </p:txBody>
      </p:sp>
    </p:spTree>
    <p:extLst>
      <p:ext uri="{BB962C8B-B14F-4D97-AF65-F5344CB8AC3E}">
        <p14:creationId xmlns:p14="http://schemas.microsoft.com/office/powerpoint/2010/main" val="1428487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F31270-9C90-48BE-B7FD-3A58741DBB8B}" type="datetimeFigureOut">
              <a:rPr lang="en-US" smtClean="0"/>
              <a:t>9/26/23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23F359-C29F-45BC-9555-A87F4523FD9B}" type="slidenum">
              <a:rPr lang="en-US" smtClean="0"/>
              <a:t>‹#›</a:t>
            </a:fld>
            <a:endParaRPr lang="en-US"/>
          </a:p>
        </p:txBody>
      </p:sp>
    </p:spTree>
    <p:extLst>
      <p:ext uri="{BB962C8B-B14F-4D97-AF65-F5344CB8AC3E}">
        <p14:creationId xmlns:p14="http://schemas.microsoft.com/office/powerpoint/2010/main" val="2771361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solidFill>
            <a:schemeClr val="tx2"/>
          </a:solidFill>
          <a:ln w="6350" cap="sq" cmpd="sng" algn="ctr">
            <a:solidFill>
              <a:schemeClr val="bg1"/>
            </a:solidFill>
            <a:prstDash val="solid"/>
            <a:miter lim="800000"/>
          </a:ln>
          <a:effectLst/>
        </p:spPr>
      </p:sp>
      <p:sp>
        <p:nvSpPr>
          <p:cNvPr id="30" name="Rectangle 29"/>
          <p:cNvSpPr/>
          <p:nvPr/>
        </p:nvSpPr>
        <p:spPr>
          <a:xfrm>
            <a:off x="3794760" y="1274764"/>
            <a:ext cx="1554480" cy="640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74765"/>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kumimoji="0" lang="en-US" sz="6200" b="0" i="0" u="none" strike="noStrike" kern="1200" cap="all" spc="-100" normalizeH="0" baseline="0" dirty="0">
                <a:ln>
                  <a:noFill/>
                </a:ln>
                <a:solidFill>
                  <a:sysClr val="window" lastClr="FFFFFF"/>
                </a:solidFill>
                <a:effectLst/>
                <a:uLnTx/>
                <a:uFillTx/>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bg2"/>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931920" y="1332914"/>
            <a:ext cx="1280160" cy="457200"/>
          </a:xfrm>
        </p:spPr>
        <p:txBody>
          <a:bodyPr/>
          <a:lstStyle>
            <a:lvl1pPr algn="ctr">
              <a:defRPr lang="en-US" sz="1100" kern="1200" spc="0" baseline="0">
                <a:solidFill>
                  <a:srgbClr val="FFFFFF"/>
                </a:solidFill>
                <a:latin typeface="+mn-lt"/>
                <a:ea typeface="+mn-ea"/>
                <a:cs typeface="+mn-cs"/>
              </a:defRPr>
            </a:lvl1pPr>
          </a:lstStyle>
          <a:p>
            <a:fld id="{FDF31270-9C90-48BE-B7FD-3A58741DBB8B}" type="datetimeFigureOut">
              <a:rPr lang="en-US" smtClean="0"/>
              <a:t>9/26/23</a:t>
            </a:fld>
            <a:endParaRPr lang="en-US"/>
          </a:p>
        </p:txBody>
      </p:sp>
      <p:sp>
        <p:nvSpPr>
          <p:cNvPr id="5" name="Footer Placeholder 4"/>
          <p:cNvSpPr>
            <a:spLocks noGrp="1"/>
          </p:cNvSpPr>
          <p:nvPr>
            <p:ph type="ftr" sz="quarter" idx="11"/>
          </p:nvPr>
        </p:nvSpPr>
        <p:spPr>
          <a:xfrm>
            <a:off x="1104679" y="5211060"/>
            <a:ext cx="4430268" cy="228600"/>
          </a:xfrm>
        </p:spPr>
        <p:txBody>
          <a:bodyPr/>
          <a:lstStyle>
            <a:lvl1pPr algn="l">
              <a:defRPr>
                <a:solidFill>
                  <a:schemeClr val="bg1">
                    <a:lumMod val="85000"/>
                  </a:schemeClr>
                </a:solidFill>
              </a:defRPr>
            </a:lvl1pPr>
          </a:lstStyle>
          <a:p>
            <a:endParaRPr lang="en-US"/>
          </a:p>
        </p:txBody>
      </p:sp>
      <p:sp>
        <p:nvSpPr>
          <p:cNvPr id="6" name="Slide Number Placeholder 5"/>
          <p:cNvSpPr>
            <a:spLocks noGrp="1"/>
          </p:cNvSpPr>
          <p:nvPr>
            <p:ph type="sldNum" sz="quarter" idx="12"/>
          </p:nvPr>
        </p:nvSpPr>
        <p:spPr>
          <a:xfrm>
            <a:off x="6453378" y="5211060"/>
            <a:ext cx="1584198" cy="228600"/>
          </a:xfrm>
        </p:spPr>
        <p:txBody>
          <a:bodyPr/>
          <a:lstStyle>
            <a:lvl1pPr>
              <a:defRPr>
                <a:solidFill>
                  <a:schemeClr val="bg1">
                    <a:lumMod val="85000"/>
                  </a:schemeClr>
                </a:solidFill>
              </a:defRPr>
            </a:lvl1pPr>
          </a:lstStyle>
          <a:p>
            <a:fld id="{8523F359-C29F-45BC-9555-A87F4523FD9B}" type="slidenum">
              <a:rPr lang="en-US" smtClean="0"/>
              <a:t>‹#›</a:t>
            </a:fld>
            <a:endParaRPr lang="en-US"/>
          </a:p>
        </p:txBody>
      </p:sp>
    </p:spTree>
    <p:extLst>
      <p:ext uri="{BB962C8B-B14F-4D97-AF65-F5344CB8AC3E}">
        <p14:creationId xmlns:p14="http://schemas.microsoft.com/office/powerpoint/2010/main" val="89326605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F31270-9C90-48BE-B7FD-3A58741DBB8B}" type="datetimeFigureOut">
              <a:rPr lang="en-US" smtClean="0"/>
              <a:t>9/26/23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23F359-C29F-45BC-9555-A87F4523FD9B}" type="slidenum">
              <a:rPr lang="en-US" smtClean="0"/>
              <a:t>‹#›</a:t>
            </a:fld>
            <a:endParaRPr lang="en-US"/>
          </a:p>
        </p:txBody>
      </p:sp>
    </p:spTree>
    <p:extLst>
      <p:ext uri="{BB962C8B-B14F-4D97-AF65-F5344CB8AC3E}">
        <p14:creationId xmlns:p14="http://schemas.microsoft.com/office/powerpoint/2010/main" val="412283674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F31270-9C90-48BE-B7FD-3A58741DBB8B}" type="datetimeFigureOut">
              <a:rPr lang="en-US" smtClean="0"/>
              <a:t>9/26/23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23F359-C29F-45BC-9555-A87F4523FD9B}" type="slidenum">
              <a:rPr lang="en-US" smtClean="0"/>
              <a:t>‹#›</a:t>
            </a:fld>
            <a:endParaRPr lang="en-US"/>
          </a:p>
        </p:txBody>
      </p:sp>
    </p:spTree>
    <p:extLst>
      <p:ext uri="{BB962C8B-B14F-4D97-AF65-F5344CB8AC3E}">
        <p14:creationId xmlns:p14="http://schemas.microsoft.com/office/powerpoint/2010/main" val="45250448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F31270-9C90-48BE-B7FD-3A58741DBB8B}" type="datetimeFigureOut">
              <a:rPr lang="en-US" smtClean="0"/>
              <a:t>9/26/23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23F359-C29F-45BC-9555-A87F4523FD9B}" type="slidenum">
              <a:rPr lang="en-US" smtClean="0"/>
              <a:t>‹#›</a:t>
            </a:fld>
            <a:endParaRPr lang="en-US"/>
          </a:p>
        </p:txBody>
      </p:sp>
    </p:spTree>
    <p:extLst>
      <p:ext uri="{BB962C8B-B14F-4D97-AF65-F5344CB8AC3E}">
        <p14:creationId xmlns:p14="http://schemas.microsoft.com/office/powerpoint/2010/main" val="4277085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31270-9C90-48BE-B7FD-3A58741DBB8B}" type="datetimeFigureOut">
              <a:rPr lang="en-US" smtClean="0"/>
              <a:t>9/26/23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23F359-C29F-45BC-9555-A87F4523FD9B}" type="slidenum">
              <a:rPr lang="en-US" smtClean="0"/>
              <a:t>‹#›</a:t>
            </a:fld>
            <a:endParaRPr lang="en-US"/>
          </a:p>
        </p:txBody>
      </p:sp>
    </p:spTree>
    <p:extLst>
      <p:ext uri="{BB962C8B-B14F-4D97-AF65-F5344CB8AC3E}">
        <p14:creationId xmlns:p14="http://schemas.microsoft.com/office/powerpoint/2010/main" val="211416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FDF31270-9C90-48BE-B7FD-3A58741DBB8B}" type="datetimeFigureOut">
              <a:rPr lang="en-US" smtClean="0"/>
              <a:t>9/26/23</a:t>
            </a:fld>
            <a:endParaRPr lang="en-US"/>
          </a:p>
        </p:txBody>
      </p:sp>
      <p:sp>
        <p:nvSpPr>
          <p:cNvPr id="9" name="Footer Placeholder 8"/>
          <p:cNvSpPr>
            <a:spLocks noGrp="1"/>
          </p:cNvSpPr>
          <p:nvPr>
            <p:ph type="ftr" sz="quarter" idx="11"/>
          </p:nvPr>
        </p:nvSpPr>
        <p:spPr>
          <a:xfrm>
            <a:off x="2505454" y="6265818"/>
            <a:ext cx="3950208" cy="274320"/>
          </a:xfrm>
        </p:spPr>
        <p:txBody>
          <a:bodyPr/>
          <a:lstStyle>
            <a:lvl1pPr algn="ctr">
              <a:defRPr/>
            </a:lvl1pPr>
          </a:lstStyle>
          <a:p>
            <a:endParaRPr lang="en-US"/>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fld id="{8523F359-C29F-45BC-9555-A87F4523FD9B}" type="slidenum">
              <a:rPr lang="en-US" smtClean="0"/>
              <a:t>‹#›</a:t>
            </a:fld>
            <a:endParaRPr lang="en-US"/>
          </a:p>
        </p:txBody>
      </p:sp>
      <p:sp>
        <p:nvSpPr>
          <p:cNvPr id="12" name="Rectangle 11"/>
          <p:cNvSpPr/>
          <p:nvPr/>
        </p:nvSpPr>
        <p:spPr>
          <a:xfrm>
            <a:off x="6884162" y="292608"/>
            <a:ext cx="1956816" cy="6272784"/>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4687929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6884162" y="292608"/>
            <a:ext cx="1956816" cy="6272784"/>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bg2">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FDF31270-9C90-48BE-B7FD-3A58741DBB8B}" type="datetimeFigureOut">
              <a:rPr lang="en-US" smtClean="0"/>
              <a:t>9/26/23</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fld id="{8523F359-C29F-45BC-9555-A87F4523FD9B}" type="slidenum">
              <a:rPr lang="en-US" smtClean="0"/>
              <a:t>‹#›</a:t>
            </a:fld>
            <a:endParaRPr lang="en-US"/>
          </a:p>
        </p:txBody>
      </p:sp>
    </p:spTree>
    <p:extLst>
      <p:ext uri="{BB962C8B-B14F-4D97-AF65-F5344CB8AC3E}">
        <p14:creationId xmlns:p14="http://schemas.microsoft.com/office/powerpoint/2010/main" val="943174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noFill/>
          <a:ln w="6350" cap="flat" cmpd="sng" algn="ctr">
            <a:solidFill>
              <a:schemeClr val="tx1"/>
            </a:solid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7338" y="6265818"/>
            <a:ext cx="2057400" cy="274320"/>
          </a:xfrm>
          <a:prstGeom prst="rect">
            <a:avLst/>
          </a:prstGeom>
        </p:spPr>
        <p:txBody>
          <a:bodyPr vert="horz" lIns="91440" tIns="45720" rIns="91440" bIns="45720" rtlCol="0" anchor="b"/>
          <a:lstStyle>
            <a:lvl1pPr algn="l">
              <a:defRPr sz="900">
                <a:solidFill>
                  <a:schemeClr val="tx2"/>
                </a:solidFill>
              </a:defRPr>
            </a:lvl1pPr>
          </a:lstStyle>
          <a:p>
            <a:fld id="{FDF31270-9C90-48BE-B7FD-3A58741DBB8B}" type="datetimeFigureOut">
              <a:rPr lang="en-US" smtClean="0"/>
              <a:t>9/26/23</a:t>
            </a:fld>
            <a:endParaRPr lang="en-US"/>
          </a:p>
        </p:txBody>
      </p:sp>
      <p:sp>
        <p:nvSpPr>
          <p:cNvPr id="5" name="Footer Placeholder 4"/>
          <p:cNvSpPr>
            <a:spLocks noGrp="1"/>
          </p:cNvSpPr>
          <p:nvPr>
            <p:ph type="ftr" sz="quarter" idx="3"/>
          </p:nvPr>
        </p:nvSpPr>
        <p:spPr>
          <a:xfrm>
            <a:off x="2596896" y="6265818"/>
            <a:ext cx="3950208" cy="274320"/>
          </a:xfrm>
          <a:prstGeom prst="rect">
            <a:avLst/>
          </a:prstGeom>
        </p:spPr>
        <p:txBody>
          <a:bodyPr vert="horz" lIns="91440" tIns="45720" rIns="91440" bIns="45720" rtlCol="0" anchor="b"/>
          <a:lstStyle>
            <a:lvl1pPr algn="ctr">
              <a:defRPr sz="900">
                <a:solidFill>
                  <a:schemeClr val="tx2"/>
                </a:solidFill>
              </a:defRPr>
            </a:lvl1pPr>
          </a:lstStyle>
          <a:p>
            <a:endParaRPr lang="en-US"/>
          </a:p>
        </p:txBody>
      </p:sp>
      <p:sp>
        <p:nvSpPr>
          <p:cNvPr id="6" name="Slide Number Placeholder 5"/>
          <p:cNvSpPr>
            <a:spLocks noGrp="1"/>
          </p:cNvSpPr>
          <p:nvPr>
            <p:ph type="sldNum" sz="quarter" idx="4"/>
          </p:nvPr>
        </p:nvSpPr>
        <p:spPr>
          <a:xfrm>
            <a:off x="7743555" y="6265818"/>
            <a:ext cx="1097280" cy="274320"/>
          </a:xfrm>
          <a:prstGeom prst="rect">
            <a:avLst/>
          </a:prstGeom>
        </p:spPr>
        <p:txBody>
          <a:bodyPr vert="horz" lIns="91440" tIns="45720" rIns="91440" bIns="45720" rtlCol="0" anchor="b"/>
          <a:lstStyle>
            <a:lvl1pPr algn="r">
              <a:defRPr sz="900">
                <a:solidFill>
                  <a:schemeClr val="tx2"/>
                </a:solidFill>
              </a:defRPr>
            </a:lvl1pPr>
          </a:lstStyle>
          <a:p>
            <a:fld id="{8523F359-C29F-45BC-9555-A87F4523FD9B}" type="slidenum">
              <a:rPr lang="en-US" smtClean="0"/>
              <a:t>‹#›</a:t>
            </a:fld>
            <a:endParaRPr lang="en-US"/>
          </a:p>
        </p:txBody>
      </p:sp>
    </p:spTree>
    <p:extLst>
      <p:ext uri="{BB962C8B-B14F-4D97-AF65-F5344CB8AC3E}">
        <p14:creationId xmlns:p14="http://schemas.microsoft.com/office/powerpoint/2010/main" val="1272110654"/>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defTabSz="914400" rtl="0" eaLnBrk="1" latinLnBrk="0" hangingPunct="1">
        <a:lnSpc>
          <a:spcPct val="90000"/>
        </a:lnSpc>
        <a:spcBef>
          <a:spcPct val="0"/>
        </a:spcBef>
        <a:buNone/>
        <a:defRPr lang="en-US" sz="40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anose="020B0604020202020204"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dEbxaRjlLus&amp;list=PL23B9A23CD8DD82DD&amp;index=2"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tudentaid.ed.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www.cfnc.org/" TargetMode="External"/><Relationship Id="rId4" Type="http://schemas.openxmlformats.org/officeDocument/2006/relationships/hyperlink" Target="http://www.finaid.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ncassist.cfnc.org/ncassistInfo/infoHom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Navigating Financial Aid</a:t>
            </a:r>
          </a:p>
        </p:txBody>
      </p:sp>
      <p:sp>
        <p:nvSpPr>
          <p:cNvPr id="3" name="Subtitle 2"/>
          <p:cNvSpPr>
            <a:spLocks noGrp="1"/>
          </p:cNvSpPr>
          <p:nvPr>
            <p:ph type="subTitle" idx="1"/>
          </p:nvPr>
        </p:nvSpPr>
        <p:spPr>
          <a:xfrm>
            <a:off x="1169585" y="4672856"/>
            <a:ext cx="6803136" cy="502920"/>
          </a:xfrm>
        </p:spPr>
        <p:txBody>
          <a:bodyPr>
            <a:normAutofit/>
          </a:bodyPr>
          <a:lstStyle/>
          <a:p>
            <a:r>
              <a:rPr lang="en-US" sz="2400" dirty="0"/>
              <a:t>September Saturday Program</a:t>
            </a:r>
          </a:p>
        </p:txBody>
      </p:sp>
    </p:spTree>
    <p:extLst>
      <p:ext uri="{BB962C8B-B14F-4D97-AF65-F5344CB8AC3E}">
        <p14:creationId xmlns:p14="http://schemas.microsoft.com/office/powerpoint/2010/main" val="373172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24475"/>
          </a:xfrm>
        </p:spPr>
        <p:txBody>
          <a:bodyPr>
            <a:normAutofit fontScale="90000"/>
          </a:bodyPr>
          <a:lstStyle/>
          <a:p>
            <a:pPr algn="ctr"/>
            <a:r>
              <a:rPr lang="en-US" sz="4000" dirty="0"/>
              <a:t>FAFSA:  </a:t>
            </a:r>
            <a:r>
              <a:rPr lang="en-US" sz="4000" b="1" u="sng" dirty="0"/>
              <a:t>FREE</a:t>
            </a:r>
            <a:r>
              <a:rPr lang="en-US" sz="4000" dirty="0"/>
              <a:t> Application for Federal Student Aid</a:t>
            </a:r>
          </a:p>
        </p:txBody>
      </p:sp>
      <p:sp>
        <p:nvSpPr>
          <p:cNvPr id="3" name="Content Placeholder 2"/>
          <p:cNvSpPr>
            <a:spLocks noGrp="1"/>
          </p:cNvSpPr>
          <p:nvPr>
            <p:ph idx="1"/>
          </p:nvPr>
        </p:nvSpPr>
        <p:spPr>
          <a:xfrm>
            <a:off x="311063" y="1261634"/>
            <a:ext cx="8534400" cy="5367766"/>
          </a:xfrm>
        </p:spPr>
        <p:txBody>
          <a:bodyPr>
            <a:noAutofit/>
          </a:bodyPr>
          <a:lstStyle/>
          <a:p>
            <a:r>
              <a:rPr lang="en-US" sz="2400" dirty="0"/>
              <a:t>Used to get all sources of federal financial aid</a:t>
            </a:r>
          </a:p>
          <a:p>
            <a:endParaRPr lang="en-US" sz="2400" dirty="0"/>
          </a:p>
          <a:p>
            <a:r>
              <a:rPr lang="en-US" sz="2400" dirty="0"/>
              <a:t>Must be completed </a:t>
            </a:r>
            <a:r>
              <a:rPr lang="en-US" sz="2400" b="1" dirty="0"/>
              <a:t>every year</a:t>
            </a:r>
          </a:p>
          <a:p>
            <a:pPr marL="0" indent="0">
              <a:buNone/>
            </a:pPr>
            <a:endParaRPr lang="en-US" sz="2400" dirty="0"/>
          </a:p>
          <a:p>
            <a:r>
              <a:rPr lang="en-US" sz="2400" dirty="0"/>
              <a:t>Available this year in December</a:t>
            </a:r>
          </a:p>
          <a:p>
            <a:pPr marL="0" indent="0">
              <a:buNone/>
            </a:pPr>
            <a:endParaRPr lang="en-US" sz="2400" dirty="0"/>
          </a:p>
          <a:p>
            <a:r>
              <a:rPr lang="en-US" sz="2400" dirty="0"/>
              <a:t>Information is used by universities to create a financial aid award</a:t>
            </a:r>
          </a:p>
          <a:p>
            <a:endParaRPr lang="en-US" sz="2400" dirty="0"/>
          </a:p>
          <a:p>
            <a:r>
              <a:rPr lang="en-US" sz="2400" dirty="0"/>
              <a:t>www.studentaid.gov or </a:t>
            </a:r>
            <a:r>
              <a:rPr lang="en-US" sz="2400" dirty="0" err="1"/>
              <a:t>myStudentaid</a:t>
            </a:r>
            <a:r>
              <a:rPr lang="en-US" sz="2400" dirty="0"/>
              <a:t> app on Google Play/App store</a:t>
            </a:r>
          </a:p>
        </p:txBody>
      </p:sp>
    </p:spTree>
    <p:extLst>
      <p:ext uri="{BB962C8B-B14F-4D97-AF65-F5344CB8AC3E}">
        <p14:creationId xmlns:p14="http://schemas.microsoft.com/office/powerpoint/2010/main" val="3028004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24475"/>
          </a:xfrm>
        </p:spPr>
        <p:txBody>
          <a:bodyPr>
            <a:normAutofit fontScale="90000"/>
          </a:bodyPr>
          <a:lstStyle/>
          <a:p>
            <a:pPr algn="ctr"/>
            <a:r>
              <a:rPr lang="en-US" sz="4000" dirty="0"/>
              <a:t>FAFSA- what documents are required to start the process?</a:t>
            </a:r>
          </a:p>
        </p:txBody>
      </p:sp>
      <p:sp>
        <p:nvSpPr>
          <p:cNvPr id="3" name="Content Placeholder 2"/>
          <p:cNvSpPr>
            <a:spLocks noGrp="1"/>
          </p:cNvSpPr>
          <p:nvPr>
            <p:ph idx="1"/>
          </p:nvPr>
        </p:nvSpPr>
        <p:spPr>
          <a:xfrm>
            <a:off x="304800" y="1447800"/>
            <a:ext cx="8534400" cy="4952999"/>
          </a:xfrm>
        </p:spPr>
        <p:txBody>
          <a:bodyPr>
            <a:noAutofit/>
          </a:bodyPr>
          <a:lstStyle/>
          <a:p>
            <a:r>
              <a:rPr lang="en-US" sz="2400" dirty="0"/>
              <a:t>Social Security Number (parents and student)(What if you don’t have a social security card?)</a:t>
            </a:r>
          </a:p>
          <a:p>
            <a:r>
              <a:rPr lang="en-US" sz="2400" dirty="0"/>
              <a:t>2022 W-2 Forms (parents and student)</a:t>
            </a:r>
          </a:p>
          <a:p>
            <a:r>
              <a:rPr lang="en-US" sz="2400" dirty="0"/>
              <a:t>2022 Federal Income Tax Returns (parents and students)</a:t>
            </a:r>
          </a:p>
          <a:p>
            <a:r>
              <a:rPr lang="en-US" sz="2400" dirty="0"/>
              <a:t>2022 Untaxed income records (veterans noneducation benefit records, child support, worker’s compensation)</a:t>
            </a:r>
          </a:p>
          <a:p>
            <a:r>
              <a:rPr lang="en-US" sz="2400" dirty="0"/>
              <a:t>Current bank statements (parents and students)</a:t>
            </a:r>
          </a:p>
          <a:p>
            <a:r>
              <a:rPr lang="en-US" sz="2400" dirty="0"/>
              <a:t>Any business and personal investments </a:t>
            </a:r>
          </a:p>
          <a:p>
            <a:r>
              <a:rPr lang="en-US" sz="2400" dirty="0"/>
              <a:t>Your alien registration or permanent resident card (if you are not a U.S. citizen)</a:t>
            </a:r>
          </a:p>
        </p:txBody>
      </p:sp>
    </p:spTree>
    <p:extLst>
      <p:ext uri="{BB962C8B-B14F-4D97-AF65-F5344CB8AC3E}">
        <p14:creationId xmlns:p14="http://schemas.microsoft.com/office/powerpoint/2010/main" val="1285059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841AC-A795-B807-33CF-D04A032E23A3}"/>
              </a:ext>
            </a:extLst>
          </p:cNvPr>
          <p:cNvSpPr>
            <a:spLocks noGrp="1"/>
          </p:cNvSpPr>
          <p:nvPr>
            <p:ph type="title"/>
          </p:nvPr>
        </p:nvSpPr>
        <p:spPr/>
        <p:txBody>
          <a:bodyPr/>
          <a:lstStyle/>
          <a:p>
            <a:r>
              <a:rPr lang="en-US" dirty="0"/>
              <a:t>FAFSA- Student Onboarding</a:t>
            </a:r>
          </a:p>
        </p:txBody>
      </p:sp>
      <p:sp>
        <p:nvSpPr>
          <p:cNvPr id="3" name="Content Placeholder 2">
            <a:extLst>
              <a:ext uri="{FF2B5EF4-FFF2-40B4-BE49-F238E27FC236}">
                <a16:creationId xmlns:a16="http://schemas.microsoft.com/office/drawing/2014/main" id="{205FA6F5-8DCE-B15E-9478-0956479305F2}"/>
              </a:ext>
            </a:extLst>
          </p:cNvPr>
          <p:cNvSpPr>
            <a:spLocks noGrp="1"/>
          </p:cNvSpPr>
          <p:nvPr>
            <p:ph idx="1"/>
          </p:nvPr>
        </p:nvSpPr>
        <p:spPr/>
        <p:txBody>
          <a:bodyPr/>
          <a:lstStyle/>
          <a:p>
            <a:r>
              <a:rPr lang="en-US" dirty="0"/>
              <a:t>When the student starts the 2024–25 FAFSA form for the first time, they are taken through the FAFSA onboarding process. The first onboarding page provides an overview of the FAFSA form and an accompanying video. </a:t>
            </a:r>
          </a:p>
          <a:p>
            <a:r>
              <a:rPr lang="en-US" dirty="0"/>
              <a:t>The second onboarding page explains Contributors to the FAFSA</a:t>
            </a:r>
          </a:p>
          <a:p>
            <a:r>
              <a:rPr lang="en-US" dirty="0"/>
              <a:t>The third onboarding page provides information about the types of questions the student can expect to see and how they can get additional help with filling out the FAFSA form.</a:t>
            </a:r>
          </a:p>
          <a:p>
            <a:r>
              <a:rPr lang="en-US" dirty="0"/>
              <a:t>The last onboarding page provides information about what to expect once the FAFSA form is completed and submitted.</a:t>
            </a:r>
          </a:p>
        </p:txBody>
      </p:sp>
    </p:spTree>
    <p:extLst>
      <p:ext uri="{BB962C8B-B14F-4D97-AF65-F5344CB8AC3E}">
        <p14:creationId xmlns:p14="http://schemas.microsoft.com/office/powerpoint/2010/main" val="3972004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24475"/>
          </a:xfrm>
        </p:spPr>
        <p:txBody>
          <a:bodyPr>
            <a:normAutofit fontScale="90000"/>
          </a:bodyPr>
          <a:lstStyle/>
          <a:p>
            <a:pPr algn="ctr"/>
            <a:r>
              <a:rPr lang="en-US" sz="3800" dirty="0"/>
              <a:t>FAFSA- How does the application work?</a:t>
            </a:r>
          </a:p>
        </p:txBody>
      </p:sp>
      <p:sp>
        <p:nvSpPr>
          <p:cNvPr id="3" name="Content Placeholder 2"/>
          <p:cNvSpPr>
            <a:spLocks noGrp="1"/>
          </p:cNvSpPr>
          <p:nvPr>
            <p:ph idx="1"/>
          </p:nvPr>
        </p:nvSpPr>
        <p:spPr>
          <a:xfrm>
            <a:off x="304800" y="1229275"/>
            <a:ext cx="8534400" cy="5323925"/>
          </a:xfrm>
        </p:spPr>
        <p:txBody>
          <a:bodyPr>
            <a:noAutofit/>
          </a:bodyPr>
          <a:lstStyle/>
          <a:p>
            <a:r>
              <a:rPr lang="en-US" sz="2400" dirty="0"/>
              <a:t>Both Students and Parents must have an FSA ID to login and sign the forms electronically</a:t>
            </a:r>
          </a:p>
          <a:p>
            <a:r>
              <a:rPr lang="en-US" sz="2400" dirty="0"/>
              <a:t>Responses are entered into a formula</a:t>
            </a:r>
          </a:p>
          <a:p>
            <a:r>
              <a:rPr lang="en-US" sz="2400" dirty="0"/>
              <a:t>Result is your Student Aid Index (SAI) sent in FAFSA Submission Summary (FSS)</a:t>
            </a:r>
          </a:p>
          <a:p>
            <a:r>
              <a:rPr lang="en-US" sz="2400" dirty="0"/>
              <a:t>You should receive a FSS three to five days after submitting the FAFSA</a:t>
            </a:r>
          </a:p>
          <a:p>
            <a:r>
              <a:rPr lang="en-US" sz="2400" dirty="0"/>
              <a:t>Financial need is determined by subtracting SAI from COA</a:t>
            </a:r>
          </a:p>
          <a:p>
            <a:r>
              <a:rPr lang="en-US" sz="2400" dirty="0"/>
              <a:t>You may be chosen for verification </a:t>
            </a:r>
          </a:p>
          <a:p>
            <a:r>
              <a:rPr lang="en-US" sz="2400" dirty="0"/>
              <a:t>You MUST provide consent on the FAFSA to be eligible for aid</a:t>
            </a:r>
          </a:p>
        </p:txBody>
      </p:sp>
    </p:spTree>
    <p:extLst>
      <p:ext uri="{BB962C8B-B14F-4D97-AF65-F5344CB8AC3E}">
        <p14:creationId xmlns:p14="http://schemas.microsoft.com/office/powerpoint/2010/main" val="4216808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F2965-F641-F59F-7B7F-F2B489797C77}"/>
              </a:ext>
            </a:extLst>
          </p:cNvPr>
          <p:cNvSpPr>
            <a:spLocks noGrp="1"/>
          </p:cNvSpPr>
          <p:nvPr>
            <p:ph type="title"/>
          </p:nvPr>
        </p:nvSpPr>
        <p:spPr/>
        <p:txBody>
          <a:bodyPr/>
          <a:lstStyle/>
          <a:p>
            <a:r>
              <a:rPr lang="en-US" dirty="0"/>
              <a:t>FAFSA- Providing Consent</a:t>
            </a:r>
          </a:p>
        </p:txBody>
      </p:sp>
      <p:sp>
        <p:nvSpPr>
          <p:cNvPr id="3" name="Content Placeholder 2">
            <a:extLst>
              <a:ext uri="{FF2B5EF4-FFF2-40B4-BE49-F238E27FC236}">
                <a16:creationId xmlns:a16="http://schemas.microsoft.com/office/drawing/2014/main" id="{ED0CC525-E3C1-0732-A869-5DEF7C86A015}"/>
              </a:ext>
            </a:extLst>
          </p:cNvPr>
          <p:cNvSpPr>
            <a:spLocks noGrp="1"/>
          </p:cNvSpPr>
          <p:nvPr>
            <p:ph idx="1"/>
          </p:nvPr>
        </p:nvSpPr>
        <p:spPr/>
        <p:txBody>
          <a:bodyPr/>
          <a:lstStyle/>
          <a:p>
            <a:r>
              <a:rPr lang="en-US" dirty="0"/>
              <a:t>By providing consent, the student’s federal tax information is transferred directly into the FAFSA from the IRS to help complete the Student Financials section. The student selects "Approve" to provide consent</a:t>
            </a:r>
          </a:p>
          <a:p>
            <a:r>
              <a:rPr lang="en-US" dirty="0"/>
              <a:t>By providing consent, the parent’s federal tax information is transferred directly into the FAFSA from the IRS to help complete the Parent Financials section. The parent selects "Approve" to provide consent</a:t>
            </a:r>
          </a:p>
          <a:p>
            <a:endParaRPr lang="en-US" dirty="0"/>
          </a:p>
          <a:p>
            <a:r>
              <a:rPr lang="en-US" dirty="0"/>
              <a:t>If either student or parent refuses to provide consent the student will be ineligible for federal student aid</a:t>
            </a:r>
          </a:p>
        </p:txBody>
      </p:sp>
    </p:spTree>
    <p:extLst>
      <p:ext uri="{BB962C8B-B14F-4D97-AF65-F5344CB8AC3E}">
        <p14:creationId xmlns:p14="http://schemas.microsoft.com/office/powerpoint/2010/main" val="3566784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125113" cy="924475"/>
          </a:xfrm>
        </p:spPr>
        <p:txBody>
          <a:bodyPr>
            <a:normAutofit fontScale="90000"/>
          </a:bodyPr>
          <a:lstStyle/>
          <a:p>
            <a:pPr algn="ctr"/>
            <a:r>
              <a:rPr lang="en-US" sz="4000" dirty="0"/>
              <a:t>FAFSA- Dependent vs. Independent</a:t>
            </a:r>
            <a:r>
              <a:rPr lang="en-US" sz="4000" dirty="0">
                <a:hlinkClick r:id="rId3"/>
              </a:rPr>
              <a:t> </a:t>
            </a:r>
            <a:r>
              <a:rPr lang="en-US" sz="4000" dirty="0"/>
              <a:t>Status</a:t>
            </a:r>
          </a:p>
        </p:txBody>
      </p:sp>
      <p:sp>
        <p:nvSpPr>
          <p:cNvPr id="3" name="Content Placeholder 2"/>
          <p:cNvSpPr>
            <a:spLocks noGrp="1"/>
          </p:cNvSpPr>
          <p:nvPr>
            <p:ph idx="1"/>
          </p:nvPr>
        </p:nvSpPr>
        <p:spPr>
          <a:xfrm>
            <a:off x="247856" y="1229275"/>
            <a:ext cx="8458200" cy="5050639"/>
          </a:xfrm>
        </p:spPr>
        <p:txBody>
          <a:bodyPr>
            <a:noAutofit/>
          </a:bodyPr>
          <a:lstStyle/>
          <a:p>
            <a:r>
              <a:rPr lang="en-US" sz="2200" dirty="0"/>
              <a:t>As of today are you married?</a:t>
            </a:r>
          </a:p>
          <a:p>
            <a:r>
              <a:rPr lang="en-US" sz="2200" dirty="0"/>
              <a:t>When the 2024-25 school year begins, what will be your college grade level? (first year (freshman), second year, etc.)</a:t>
            </a:r>
          </a:p>
          <a:p>
            <a:r>
              <a:rPr lang="en-US" sz="2200" dirty="0"/>
              <a:t>Are you currently serving on active duty in the U.S. Armed Forces for purposes other than training?</a:t>
            </a:r>
          </a:p>
          <a:p>
            <a:r>
              <a:rPr lang="en-US" sz="2200" dirty="0"/>
              <a:t>Are you a veteran of the U.S. Armed Forces?</a:t>
            </a:r>
          </a:p>
          <a:p>
            <a:r>
              <a:rPr lang="en-US" sz="2200" dirty="0"/>
              <a:t>Do you have children or other people who will receive more than half of their support from you between July 1, 2022 and June 30, 2023?</a:t>
            </a:r>
          </a:p>
          <a:p>
            <a:r>
              <a:rPr lang="en-US" sz="2400" dirty="0"/>
              <a:t>At any time since you turned age 13, were you:</a:t>
            </a:r>
          </a:p>
          <a:p>
            <a:pPr lvl="1"/>
            <a:r>
              <a:rPr lang="en-US" sz="2000" dirty="0"/>
              <a:t>An orphan (both parents deceased)</a:t>
            </a:r>
          </a:p>
          <a:p>
            <a:pPr lvl="1"/>
            <a:r>
              <a:rPr lang="en-US" sz="2000" dirty="0"/>
              <a:t>A ward of the court</a:t>
            </a:r>
          </a:p>
          <a:p>
            <a:pPr lvl="1"/>
            <a:r>
              <a:rPr lang="en-US" sz="2000" dirty="0"/>
              <a:t>In foster care</a:t>
            </a:r>
          </a:p>
        </p:txBody>
      </p:sp>
    </p:spTree>
    <p:extLst>
      <p:ext uri="{BB962C8B-B14F-4D97-AF65-F5344CB8AC3E}">
        <p14:creationId xmlns:p14="http://schemas.microsoft.com/office/powerpoint/2010/main" val="4132444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25113" cy="924475"/>
          </a:xfrm>
        </p:spPr>
        <p:txBody>
          <a:bodyPr>
            <a:normAutofit fontScale="90000"/>
          </a:bodyPr>
          <a:lstStyle/>
          <a:p>
            <a:pPr algn="ctr"/>
            <a:r>
              <a:rPr lang="en-US" sz="4000" dirty="0"/>
              <a:t>FAFSA- Dependent vs. Independent Status</a:t>
            </a:r>
          </a:p>
        </p:txBody>
      </p:sp>
      <p:sp>
        <p:nvSpPr>
          <p:cNvPr id="3" name="Content Placeholder 2"/>
          <p:cNvSpPr>
            <a:spLocks noGrp="1"/>
          </p:cNvSpPr>
          <p:nvPr>
            <p:ph idx="1"/>
          </p:nvPr>
        </p:nvSpPr>
        <p:spPr>
          <a:xfrm>
            <a:off x="228600" y="1524000"/>
            <a:ext cx="8686800" cy="4114799"/>
          </a:xfrm>
        </p:spPr>
        <p:txBody>
          <a:bodyPr>
            <a:noAutofit/>
          </a:bodyPr>
          <a:lstStyle/>
          <a:p>
            <a:r>
              <a:rPr lang="en-US" dirty="0"/>
              <a:t>As determined by a court in your state of legal residence, are you or were you an emancipated minor?</a:t>
            </a:r>
          </a:p>
          <a:p>
            <a:r>
              <a:rPr lang="en-US" dirty="0"/>
              <a:t>As determined by a court in your state of legal residence, are you or were you in legal guardianship?</a:t>
            </a:r>
          </a:p>
          <a:p>
            <a:r>
              <a:rPr lang="en-US" dirty="0"/>
              <a:t>At any time on or after July 1, 2023, were you unaccompanied and either homeless or self-supporting and at risk of being homeless?</a:t>
            </a:r>
          </a:p>
          <a:p>
            <a:r>
              <a:rPr lang="en-US" dirty="0"/>
              <a:t>Do unusual circumstances prevent the student from contacting their parents or would contacting their parents pose a risk to the student?</a:t>
            </a:r>
          </a:p>
        </p:txBody>
      </p:sp>
    </p:spTree>
    <p:extLst>
      <p:ext uri="{BB962C8B-B14F-4D97-AF65-F5344CB8AC3E}">
        <p14:creationId xmlns:p14="http://schemas.microsoft.com/office/powerpoint/2010/main" val="339078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228600"/>
            <a:ext cx="7680960" cy="1371600"/>
          </a:xfrm>
        </p:spPr>
        <p:txBody>
          <a:bodyPr/>
          <a:lstStyle/>
          <a:p>
            <a:r>
              <a:rPr lang="en-US" dirty="0"/>
              <a:t>Whose Information Goes on the FAFSA??</a:t>
            </a:r>
          </a:p>
        </p:txBody>
      </p:sp>
      <p:sp>
        <p:nvSpPr>
          <p:cNvPr id="3" name="Content Placeholder 2"/>
          <p:cNvSpPr>
            <a:spLocks noGrp="1"/>
          </p:cNvSpPr>
          <p:nvPr>
            <p:ph idx="1"/>
          </p:nvPr>
        </p:nvSpPr>
        <p:spPr>
          <a:xfrm>
            <a:off x="304800" y="1807361"/>
            <a:ext cx="8534400" cy="4745839"/>
          </a:xfrm>
        </p:spPr>
        <p:txBody>
          <a:bodyPr>
            <a:normAutofit lnSpcReduction="10000"/>
          </a:bodyPr>
          <a:lstStyle/>
          <a:p>
            <a:pPr marL="0" indent="0" defTabSz="914400">
              <a:spcBef>
                <a:spcPts val="0"/>
              </a:spcBef>
              <a:spcAft>
                <a:spcPts val="0"/>
              </a:spcAft>
              <a:buClrTx/>
              <a:buNone/>
              <a:defRPr/>
            </a:pPr>
            <a:r>
              <a:rPr lang="en-US" sz="2400" dirty="0"/>
              <a:t>If your parents (biological or adoptive) are married then information for both parents is reported</a:t>
            </a:r>
          </a:p>
          <a:p>
            <a:pPr marL="0" indent="0" defTabSz="914400">
              <a:spcBef>
                <a:spcPts val="0"/>
              </a:spcBef>
              <a:spcAft>
                <a:spcPts val="0"/>
              </a:spcAft>
              <a:buClrTx/>
              <a:buNone/>
              <a:defRPr/>
            </a:pPr>
            <a:endParaRPr lang="en-US" sz="2400" dirty="0"/>
          </a:p>
          <a:p>
            <a:pPr marL="0" indent="0" defTabSz="914400">
              <a:spcBef>
                <a:spcPts val="0"/>
              </a:spcBef>
              <a:spcAft>
                <a:spcPts val="0"/>
              </a:spcAft>
              <a:buClrTx/>
              <a:buNone/>
              <a:defRPr/>
            </a:pPr>
            <a:r>
              <a:rPr lang="en-US" sz="2400" dirty="0"/>
              <a:t>If your parents are unmarried and live together then information for both parents is reported</a:t>
            </a:r>
          </a:p>
          <a:p>
            <a:pPr marL="0" indent="0" defTabSz="914400">
              <a:spcBef>
                <a:spcPts val="0"/>
              </a:spcBef>
              <a:spcAft>
                <a:spcPts val="0"/>
              </a:spcAft>
              <a:buClrTx/>
              <a:buNone/>
              <a:defRPr/>
            </a:pPr>
            <a:endParaRPr lang="en-US" sz="2400" dirty="0"/>
          </a:p>
          <a:p>
            <a:pPr marL="0" indent="0" defTabSz="914400">
              <a:spcBef>
                <a:spcPts val="0"/>
              </a:spcBef>
              <a:spcAft>
                <a:spcPts val="0"/>
              </a:spcAft>
              <a:buClrTx/>
              <a:buNone/>
              <a:defRPr/>
            </a:pPr>
            <a:r>
              <a:rPr lang="en-US" sz="2400" dirty="0"/>
              <a:t>If your parents are unmarried and don’t live together (whether never married/divorced/separated) the information of the parent that </a:t>
            </a:r>
            <a:r>
              <a:rPr lang="en-US" sz="2400" baseline="0" dirty="0"/>
              <a:t>will provide more than 50% of your financial support is reported regardless of which parent the student lives with.</a:t>
            </a:r>
          </a:p>
          <a:p>
            <a:pPr marL="0" indent="0" defTabSz="914400">
              <a:spcBef>
                <a:spcPts val="0"/>
              </a:spcBef>
              <a:spcAft>
                <a:spcPts val="0"/>
              </a:spcAft>
              <a:buClrTx/>
              <a:buNone/>
              <a:defRPr/>
            </a:pPr>
            <a:endParaRPr lang="en-US" sz="2400" dirty="0"/>
          </a:p>
          <a:p>
            <a:pPr marL="0" indent="0" defTabSz="914400">
              <a:spcBef>
                <a:spcPts val="0"/>
              </a:spcBef>
              <a:spcAft>
                <a:spcPts val="0"/>
              </a:spcAft>
              <a:buClrTx/>
              <a:buNone/>
              <a:defRPr/>
            </a:pPr>
            <a:r>
              <a:rPr lang="en-US" sz="2400" dirty="0"/>
              <a:t>If your parent is remarried you must include stepparent info!</a:t>
            </a:r>
          </a:p>
          <a:p>
            <a:endParaRPr lang="en-US" dirty="0"/>
          </a:p>
        </p:txBody>
      </p:sp>
    </p:spTree>
    <p:extLst>
      <p:ext uri="{BB962C8B-B14F-4D97-AF65-F5344CB8AC3E}">
        <p14:creationId xmlns:p14="http://schemas.microsoft.com/office/powerpoint/2010/main" val="3408773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57E9-D82B-B09B-A224-7EEFA7F9E67E}"/>
              </a:ext>
            </a:extLst>
          </p:cNvPr>
          <p:cNvSpPr>
            <a:spLocks noGrp="1"/>
          </p:cNvSpPr>
          <p:nvPr>
            <p:ph type="title"/>
          </p:nvPr>
        </p:nvSpPr>
        <p:spPr/>
        <p:txBody>
          <a:bodyPr/>
          <a:lstStyle/>
          <a:p>
            <a:r>
              <a:rPr lang="en-US" dirty="0"/>
              <a:t>Invite Parent to FAFSA Form</a:t>
            </a:r>
          </a:p>
        </p:txBody>
      </p:sp>
      <p:sp>
        <p:nvSpPr>
          <p:cNvPr id="3" name="Content Placeholder 2">
            <a:extLst>
              <a:ext uri="{FF2B5EF4-FFF2-40B4-BE49-F238E27FC236}">
                <a16:creationId xmlns:a16="http://schemas.microsoft.com/office/drawing/2014/main" id="{84C0A83A-38DA-8D1D-CF9B-0F0812786872}"/>
              </a:ext>
            </a:extLst>
          </p:cNvPr>
          <p:cNvSpPr>
            <a:spLocks noGrp="1"/>
          </p:cNvSpPr>
          <p:nvPr>
            <p:ph idx="1"/>
          </p:nvPr>
        </p:nvSpPr>
        <p:spPr/>
        <p:txBody>
          <a:bodyPr>
            <a:normAutofit/>
          </a:bodyPr>
          <a:lstStyle/>
          <a:p>
            <a:r>
              <a:rPr lang="en-US" sz="2400" dirty="0"/>
              <a:t>The student is asked to enter personal information about their parents in order to send them an invite to their FAFSA</a:t>
            </a:r>
          </a:p>
          <a:p>
            <a:r>
              <a:rPr lang="en-US" sz="2400" dirty="0"/>
              <a:t>Parent will receive an email invitation to log into the FAFSA and complete the parent section of the FAFSA</a:t>
            </a:r>
          </a:p>
          <a:p>
            <a:r>
              <a:rPr lang="en-US" sz="2400" dirty="0"/>
              <a:t>Parent must have an FSA ID</a:t>
            </a:r>
          </a:p>
          <a:p>
            <a:r>
              <a:rPr lang="en-US" sz="2400" dirty="0"/>
              <a:t>Parent must provide consent </a:t>
            </a:r>
          </a:p>
        </p:txBody>
      </p:sp>
    </p:spTree>
    <p:extLst>
      <p:ext uri="{BB962C8B-B14F-4D97-AF65-F5344CB8AC3E}">
        <p14:creationId xmlns:p14="http://schemas.microsoft.com/office/powerpoint/2010/main" val="3790400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24475"/>
          </a:xfrm>
        </p:spPr>
        <p:txBody>
          <a:bodyPr/>
          <a:lstStyle/>
          <a:p>
            <a:pPr algn="ctr"/>
            <a:r>
              <a:rPr lang="en-US" sz="4000" dirty="0"/>
              <a:t>FAFSA- Helpful Tips	</a:t>
            </a:r>
          </a:p>
        </p:txBody>
      </p:sp>
      <p:sp>
        <p:nvSpPr>
          <p:cNvPr id="3" name="Content Placeholder 2"/>
          <p:cNvSpPr>
            <a:spLocks noGrp="1"/>
          </p:cNvSpPr>
          <p:nvPr>
            <p:ph idx="1"/>
          </p:nvPr>
        </p:nvSpPr>
        <p:spPr>
          <a:xfrm>
            <a:off x="304800" y="1447800"/>
            <a:ext cx="8534400" cy="4952999"/>
          </a:xfrm>
        </p:spPr>
        <p:txBody>
          <a:bodyPr>
            <a:noAutofit/>
          </a:bodyPr>
          <a:lstStyle/>
          <a:p>
            <a:r>
              <a:rPr lang="en-US" sz="2000" dirty="0"/>
              <a:t>File taxes on time and online so you can use the IRS Direct Data Exchange</a:t>
            </a:r>
          </a:p>
          <a:p>
            <a:r>
              <a:rPr lang="en-US" sz="2000" dirty="0"/>
              <a:t> ENTER ITEMS VERY CAREFULLY!</a:t>
            </a:r>
          </a:p>
          <a:p>
            <a:r>
              <a:rPr lang="en-US" sz="2000" dirty="0"/>
              <a:t>Apply for the correct FAFSA year (2024-2025).</a:t>
            </a:r>
          </a:p>
          <a:p>
            <a:r>
              <a:rPr lang="en-US" sz="2000" dirty="0"/>
              <a:t>Apply early (recommendation: CHECK THE DEADLINES FOR PROSPECTIVE SCHOOLS)</a:t>
            </a:r>
          </a:p>
          <a:p>
            <a:r>
              <a:rPr lang="en-US" sz="2000" dirty="0"/>
              <a:t>Verify that the FAFSA has been submitted</a:t>
            </a:r>
          </a:p>
          <a:p>
            <a:r>
              <a:rPr lang="en-US" sz="2000" dirty="0"/>
              <a:t>Do not disregard any emails or letters pertaining to the FAFSA</a:t>
            </a:r>
          </a:p>
          <a:p>
            <a:r>
              <a:rPr lang="en-US" sz="2000" dirty="0"/>
              <a:t>Contact the school in a letter or by phone about other family circumstances impacting your financial status </a:t>
            </a:r>
          </a:p>
          <a:p>
            <a:r>
              <a:rPr lang="en-US" sz="2000" dirty="0"/>
              <a:t>Keep track of your FSA ID! And keep it private!</a:t>
            </a:r>
          </a:p>
        </p:txBody>
      </p:sp>
    </p:spTree>
    <p:extLst>
      <p:ext uri="{BB962C8B-B14F-4D97-AF65-F5344CB8AC3E}">
        <p14:creationId xmlns:p14="http://schemas.microsoft.com/office/powerpoint/2010/main" val="3915420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125113" cy="924475"/>
          </a:xfrm>
        </p:spPr>
        <p:txBody>
          <a:bodyPr/>
          <a:lstStyle/>
          <a:p>
            <a:pPr algn="ctr"/>
            <a:r>
              <a:rPr lang="en-US" sz="4000" dirty="0"/>
              <a:t>Today’s Agenda</a:t>
            </a:r>
          </a:p>
        </p:txBody>
      </p:sp>
      <p:sp>
        <p:nvSpPr>
          <p:cNvPr id="3" name="Content Placeholder 2"/>
          <p:cNvSpPr>
            <a:spLocks noGrp="1"/>
          </p:cNvSpPr>
          <p:nvPr>
            <p:ph idx="1"/>
          </p:nvPr>
        </p:nvSpPr>
        <p:spPr>
          <a:xfrm>
            <a:off x="381000" y="1524000"/>
            <a:ext cx="8534400" cy="4952999"/>
          </a:xfrm>
        </p:spPr>
        <p:txBody>
          <a:bodyPr>
            <a:noAutofit/>
          </a:bodyPr>
          <a:lstStyle/>
          <a:p>
            <a:r>
              <a:rPr lang="en-US" sz="2800" dirty="0"/>
              <a:t>What is Financial Aid?</a:t>
            </a:r>
          </a:p>
          <a:p>
            <a:pPr lvl="1"/>
            <a:r>
              <a:rPr lang="en-US" sz="2400" dirty="0"/>
              <a:t>Types of Aid</a:t>
            </a:r>
          </a:p>
          <a:p>
            <a:pPr marL="457200" lvl="1" indent="0">
              <a:buNone/>
            </a:pPr>
            <a:endParaRPr lang="en-US" sz="2400" dirty="0"/>
          </a:p>
          <a:p>
            <a:r>
              <a:rPr lang="en-US" sz="2800" dirty="0"/>
              <a:t>How Do I Apply for Aid?</a:t>
            </a:r>
          </a:p>
          <a:p>
            <a:pPr lvl="1"/>
            <a:r>
              <a:rPr lang="en-US" sz="2400" dirty="0"/>
              <a:t>FAFSA</a:t>
            </a:r>
          </a:p>
          <a:p>
            <a:pPr lvl="1"/>
            <a:r>
              <a:rPr lang="en-US" sz="2400" dirty="0"/>
              <a:t>CSS/Financial Profile</a:t>
            </a:r>
          </a:p>
          <a:p>
            <a:pPr lvl="1"/>
            <a:r>
              <a:rPr lang="en-US" sz="2400" dirty="0"/>
              <a:t>Institutional Aid Forms</a:t>
            </a:r>
          </a:p>
          <a:p>
            <a:pPr marL="457200" lvl="1" indent="0">
              <a:buNone/>
            </a:pPr>
            <a:endParaRPr lang="en-US" sz="2400" dirty="0"/>
          </a:p>
        </p:txBody>
      </p:sp>
    </p:spTree>
    <p:extLst>
      <p:ext uri="{BB962C8B-B14F-4D97-AF65-F5344CB8AC3E}">
        <p14:creationId xmlns:p14="http://schemas.microsoft.com/office/powerpoint/2010/main" val="1869401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24475"/>
          </a:xfrm>
        </p:spPr>
        <p:txBody>
          <a:bodyPr/>
          <a:lstStyle/>
          <a:p>
            <a:pPr algn="ctr"/>
            <a:r>
              <a:rPr lang="en-US" sz="4000" dirty="0"/>
              <a:t>CSS</a:t>
            </a:r>
            <a:r>
              <a:rPr lang="en-US" dirty="0"/>
              <a:t> </a:t>
            </a:r>
            <a:r>
              <a:rPr lang="en-US" sz="4000" dirty="0"/>
              <a:t>Profile</a:t>
            </a:r>
          </a:p>
        </p:txBody>
      </p:sp>
      <p:sp>
        <p:nvSpPr>
          <p:cNvPr id="3" name="Content Placeholder 2"/>
          <p:cNvSpPr>
            <a:spLocks noGrp="1"/>
          </p:cNvSpPr>
          <p:nvPr>
            <p:ph idx="1"/>
          </p:nvPr>
        </p:nvSpPr>
        <p:spPr>
          <a:xfrm>
            <a:off x="304800" y="1447800"/>
            <a:ext cx="8534400" cy="4952999"/>
          </a:xfrm>
        </p:spPr>
        <p:txBody>
          <a:bodyPr>
            <a:noAutofit/>
          </a:bodyPr>
          <a:lstStyle/>
          <a:p>
            <a:r>
              <a:rPr lang="en-US" sz="2000" dirty="0"/>
              <a:t>College Scholarship Service (CSS) Profile is administered by the College Board (Most schools require you to only complete it once, but there are a few schools who may require it each year ).</a:t>
            </a:r>
          </a:p>
          <a:p>
            <a:pPr marL="0" indent="0">
              <a:buNone/>
            </a:pPr>
            <a:endParaRPr lang="en-US" sz="2000" dirty="0"/>
          </a:p>
          <a:p>
            <a:r>
              <a:rPr lang="en-US" sz="2000" dirty="0"/>
              <a:t>Why do colleges and universities use it?</a:t>
            </a:r>
          </a:p>
          <a:p>
            <a:pPr marL="0" indent="0">
              <a:buNone/>
            </a:pPr>
            <a:endParaRPr lang="en-US" sz="2000" dirty="0"/>
          </a:p>
          <a:p>
            <a:r>
              <a:rPr lang="en-US" sz="2000" dirty="0"/>
              <a:t>Who uses the CSS Profile?</a:t>
            </a:r>
          </a:p>
          <a:p>
            <a:pPr marL="0" indent="0">
              <a:buNone/>
            </a:pPr>
            <a:endParaRPr lang="en-US" sz="2000" dirty="0"/>
          </a:p>
          <a:p>
            <a:r>
              <a:rPr lang="en-US" sz="2000" dirty="0"/>
              <a:t>Costs associated with the CSS Profile</a:t>
            </a:r>
          </a:p>
          <a:p>
            <a:pPr marL="0" indent="0">
              <a:buNone/>
            </a:pPr>
            <a:endParaRPr lang="en-US" sz="2000" dirty="0"/>
          </a:p>
          <a:p>
            <a:r>
              <a:rPr lang="en-US" sz="2000" dirty="0"/>
              <a:t>The process to complete the CSS Profile</a:t>
            </a:r>
          </a:p>
          <a:p>
            <a:endParaRPr lang="en-US" sz="2000" dirty="0"/>
          </a:p>
          <a:p>
            <a:r>
              <a:rPr lang="en-US" sz="2000" dirty="0"/>
              <a:t>Noncustodial Parent PROFILE</a:t>
            </a:r>
          </a:p>
        </p:txBody>
      </p:sp>
    </p:spTree>
    <p:extLst>
      <p:ext uri="{BB962C8B-B14F-4D97-AF65-F5344CB8AC3E}">
        <p14:creationId xmlns:p14="http://schemas.microsoft.com/office/powerpoint/2010/main" val="1930960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24475"/>
          </a:xfrm>
        </p:spPr>
        <p:txBody>
          <a:bodyPr/>
          <a:lstStyle/>
          <a:p>
            <a:pPr algn="ctr"/>
            <a:r>
              <a:rPr lang="en-US" sz="4000" dirty="0"/>
              <a:t>Institutional Aid Forms</a:t>
            </a:r>
          </a:p>
        </p:txBody>
      </p:sp>
      <p:sp>
        <p:nvSpPr>
          <p:cNvPr id="3" name="Content Placeholder 2"/>
          <p:cNvSpPr>
            <a:spLocks noGrp="1"/>
          </p:cNvSpPr>
          <p:nvPr>
            <p:ph idx="1"/>
          </p:nvPr>
        </p:nvSpPr>
        <p:spPr>
          <a:xfrm>
            <a:off x="304800" y="1447800"/>
            <a:ext cx="8534400" cy="4952999"/>
          </a:xfrm>
        </p:spPr>
        <p:txBody>
          <a:bodyPr>
            <a:noAutofit/>
          </a:bodyPr>
          <a:lstStyle/>
          <a:p>
            <a:r>
              <a:rPr lang="en-US" sz="2800" dirty="0"/>
              <a:t>Why do some colleges have their own forms?</a:t>
            </a:r>
          </a:p>
          <a:p>
            <a:pPr marL="0" indent="0">
              <a:buNone/>
            </a:pPr>
            <a:endParaRPr lang="en-US" sz="2800" dirty="0"/>
          </a:p>
          <a:p>
            <a:pPr marL="0" indent="0">
              <a:buNone/>
            </a:pPr>
            <a:endParaRPr lang="en-US" sz="2800" dirty="0"/>
          </a:p>
          <a:p>
            <a:r>
              <a:rPr lang="en-US" sz="2800" dirty="0"/>
              <a:t>How to locate them</a:t>
            </a:r>
          </a:p>
        </p:txBody>
      </p:sp>
    </p:spTree>
    <p:extLst>
      <p:ext uri="{BB962C8B-B14F-4D97-AF65-F5344CB8AC3E}">
        <p14:creationId xmlns:p14="http://schemas.microsoft.com/office/powerpoint/2010/main" val="2632538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7407"/>
            <a:ext cx="7125113" cy="924475"/>
          </a:xfrm>
        </p:spPr>
        <p:txBody>
          <a:bodyPr>
            <a:normAutofit/>
          </a:bodyPr>
          <a:lstStyle/>
          <a:p>
            <a:r>
              <a:rPr lang="en-US" sz="4000" dirty="0"/>
              <a:t>Things to do for the Spring</a:t>
            </a:r>
          </a:p>
        </p:txBody>
      </p:sp>
      <p:sp>
        <p:nvSpPr>
          <p:cNvPr id="3" name="Content Placeholder 2"/>
          <p:cNvSpPr>
            <a:spLocks noGrp="1"/>
          </p:cNvSpPr>
          <p:nvPr>
            <p:ph idx="1"/>
          </p:nvPr>
        </p:nvSpPr>
        <p:spPr>
          <a:xfrm>
            <a:off x="457200" y="1143000"/>
            <a:ext cx="7753555" cy="5486400"/>
          </a:xfrm>
        </p:spPr>
        <p:txBody>
          <a:bodyPr>
            <a:noAutofit/>
          </a:bodyPr>
          <a:lstStyle/>
          <a:p>
            <a:r>
              <a:rPr lang="en-US" sz="2000" dirty="0"/>
              <a:t>Save money for college expenses </a:t>
            </a:r>
          </a:p>
          <a:p>
            <a:pPr lvl="1"/>
            <a:r>
              <a:rPr lang="en-US" sz="2000" dirty="0"/>
              <a:t>Deposits</a:t>
            </a:r>
          </a:p>
          <a:p>
            <a:pPr lvl="1"/>
            <a:r>
              <a:rPr lang="en-US" sz="2000" dirty="0"/>
              <a:t>College Needs</a:t>
            </a:r>
          </a:p>
          <a:p>
            <a:r>
              <a:rPr lang="en-US" sz="2000" dirty="0"/>
              <a:t>Apply for more scholarships</a:t>
            </a:r>
          </a:p>
          <a:p>
            <a:pPr lvl="1"/>
            <a:r>
              <a:rPr lang="en-US" sz="2000" dirty="0"/>
              <a:t>Scholarship Websites</a:t>
            </a:r>
          </a:p>
          <a:p>
            <a:pPr lvl="1"/>
            <a:r>
              <a:rPr lang="en-US" sz="2000" dirty="0"/>
              <a:t>Scholarship Scams</a:t>
            </a:r>
          </a:p>
          <a:p>
            <a:r>
              <a:rPr lang="en-US" sz="2000" dirty="0"/>
              <a:t>Pay attention to </a:t>
            </a:r>
            <a:r>
              <a:rPr lang="en-US" sz="2000" b="1" u="sng" dirty="0"/>
              <a:t>all</a:t>
            </a:r>
            <a:r>
              <a:rPr lang="en-US" sz="2000" dirty="0"/>
              <a:t> emails and mail from prospective colleges and universities (check your spam folder!)</a:t>
            </a:r>
          </a:p>
          <a:p>
            <a:r>
              <a:rPr lang="en-US" sz="2000" dirty="0"/>
              <a:t>Visit top prospective colleges and universities</a:t>
            </a:r>
          </a:p>
          <a:p>
            <a:r>
              <a:rPr lang="en-US" sz="2000" dirty="0"/>
              <a:t>Select the school you will attend by May 1</a:t>
            </a:r>
            <a:r>
              <a:rPr lang="en-US" sz="2000" baseline="30000" dirty="0"/>
              <a:t>st</a:t>
            </a:r>
            <a:r>
              <a:rPr lang="en-US" sz="2000" dirty="0"/>
              <a:t> and give a deposit</a:t>
            </a:r>
          </a:p>
          <a:p>
            <a:r>
              <a:rPr lang="en-US" sz="2000" dirty="0"/>
              <a:t>Housing, Classes, Orientation</a:t>
            </a:r>
          </a:p>
        </p:txBody>
      </p:sp>
    </p:spTree>
    <p:extLst>
      <p:ext uri="{BB962C8B-B14F-4D97-AF65-F5344CB8AC3E}">
        <p14:creationId xmlns:p14="http://schemas.microsoft.com/office/powerpoint/2010/main" val="3762015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258417"/>
            <a:ext cx="7680960" cy="1371600"/>
          </a:xfrm>
        </p:spPr>
        <p:txBody>
          <a:bodyPr/>
          <a:lstStyle/>
          <a:p>
            <a:pPr algn="ctr"/>
            <a:r>
              <a:rPr lang="en-US" sz="4000" dirty="0"/>
              <a:t>Helpful Resources</a:t>
            </a:r>
          </a:p>
        </p:txBody>
      </p:sp>
      <p:sp>
        <p:nvSpPr>
          <p:cNvPr id="3" name="Content Placeholder 2"/>
          <p:cNvSpPr>
            <a:spLocks noGrp="1"/>
          </p:cNvSpPr>
          <p:nvPr>
            <p:ph idx="1"/>
          </p:nvPr>
        </p:nvSpPr>
        <p:spPr>
          <a:xfrm>
            <a:off x="381000" y="1600200"/>
            <a:ext cx="8382000" cy="5105401"/>
          </a:xfrm>
        </p:spPr>
        <p:txBody>
          <a:bodyPr>
            <a:noAutofit/>
          </a:bodyPr>
          <a:lstStyle/>
          <a:p>
            <a:r>
              <a:rPr lang="en-US" sz="2800" dirty="0">
                <a:hlinkClick r:id="rId3"/>
              </a:rPr>
              <a:t>http://studentaid.ed.gov/</a:t>
            </a:r>
            <a:r>
              <a:rPr lang="en-US" sz="2800" dirty="0"/>
              <a:t> </a:t>
            </a:r>
          </a:p>
          <a:p>
            <a:r>
              <a:rPr lang="en-US" sz="2800" dirty="0">
                <a:hlinkClick r:id="rId4"/>
              </a:rPr>
              <a:t>http://www.finaid.org/</a:t>
            </a:r>
            <a:endParaRPr lang="en-US" sz="2800" dirty="0"/>
          </a:p>
          <a:p>
            <a:r>
              <a:rPr lang="en-US" sz="2800" dirty="0">
                <a:hlinkClick r:id="rId5"/>
              </a:rPr>
              <a:t>http://www.cfnc.org</a:t>
            </a:r>
            <a:endParaRPr lang="en-US" sz="2800" dirty="0"/>
          </a:p>
          <a:p>
            <a:r>
              <a:rPr lang="en-US" sz="2800" dirty="0"/>
              <a:t>Federal Student Aid Info Center: 1-800-433-3243 </a:t>
            </a:r>
          </a:p>
          <a:p>
            <a:pPr marL="0" indent="0">
              <a:buNone/>
            </a:pPr>
            <a:r>
              <a:rPr lang="en-US" sz="2800" dirty="0"/>
              <a:t>M-F, 8am-11pm; Sat/Sun, 11am-5pm</a:t>
            </a:r>
          </a:p>
          <a:p>
            <a:r>
              <a:rPr lang="en-US" sz="2800" dirty="0"/>
              <a:t>CSS Profile: 844-202-0524 </a:t>
            </a:r>
          </a:p>
          <a:p>
            <a:pPr marL="0" indent="0">
              <a:buNone/>
            </a:pPr>
            <a:r>
              <a:rPr lang="en-US" sz="2800" dirty="0"/>
              <a:t>M-F, 9am-6pm</a:t>
            </a:r>
          </a:p>
        </p:txBody>
      </p:sp>
    </p:spTree>
    <p:extLst>
      <p:ext uri="{BB962C8B-B14F-4D97-AF65-F5344CB8AC3E}">
        <p14:creationId xmlns:p14="http://schemas.microsoft.com/office/powerpoint/2010/main" val="30436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125113" cy="924475"/>
          </a:xfrm>
        </p:spPr>
        <p:txBody>
          <a:bodyPr>
            <a:normAutofit/>
          </a:bodyPr>
          <a:lstStyle/>
          <a:p>
            <a:pPr algn="ctr"/>
            <a:r>
              <a:rPr lang="en-US" sz="4000" dirty="0"/>
              <a:t>Financial Aid Quick Facts</a:t>
            </a:r>
          </a:p>
        </p:txBody>
      </p:sp>
      <p:sp>
        <p:nvSpPr>
          <p:cNvPr id="3" name="Content Placeholder 2"/>
          <p:cNvSpPr>
            <a:spLocks noGrp="1"/>
          </p:cNvSpPr>
          <p:nvPr>
            <p:ph idx="1"/>
          </p:nvPr>
        </p:nvSpPr>
        <p:spPr>
          <a:xfrm>
            <a:off x="304800" y="1447800"/>
            <a:ext cx="8534400" cy="4952999"/>
          </a:xfrm>
        </p:spPr>
        <p:txBody>
          <a:bodyPr>
            <a:noAutofit/>
          </a:bodyPr>
          <a:lstStyle/>
          <a:p>
            <a:r>
              <a:rPr lang="en-US" sz="2800" dirty="0"/>
              <a:t>Financial Aid- money to help pay for college</a:t>
            </a:r>
          </a:p>
          <a:p>
            <a:pPr marL="0" indent="0">
              <a:buNone/>
            </a:pPr>
            <a:endParaRPr lang="en-US" sz="2800" dirty="0"/>
          </a:p>
          <a:p>
            <a:r>
              <a:rPr lang="en-US" sz="2800" dirty="0"/>
              <a:t>4 types of financial aid:  Scholarships, Grants, Loans, Work-Study</a:t>
            </a:r>
          </a:p>
          <a:p>
            <a:pPr marL="0" indent="0">
              <a:buNone/>
            </a:pPr>
            <a:endParaRPr lang="en-US" sz="2800" dirty="0"/>
          </a:p>
          <a:p>
            <a:r>
              <a:rPr lang="en-US" sz="2800" dirty="0"/>
              <a:t>4 sources for financial aid:  Federal, State, Institutions, Private Sources</a:t>
            </a:r>
          </a:p>
          <a:p>
            <a:pPr marL="0" indent="0">
              <a:buNone/>
            </a:pPr>
            <a:endParaRPr lang="en-US" sz="2800" dirty="0"/>
          </a:p>
          <a:p>
            <a:r>
              <a:rPr lang="en-US" sz="2800" dirty="0"/>
              <a:t>2 categories of aid:  need-based vs. non-need based</a:t>
            </a:r>
          </a:p>
        </p:txBody>
      </p:sp>
    </p:spTree>
    <p:extLst>
      <p:ext uri="{BB962C8B-B14F-4D97-AF65-F5344CB8AC3E}">
        <p14:creationId xmlns:p14="http://schemas.microsoft.com/office/powerpoint/2010/main" val="2038017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924475"/>
          </a:xfrm>
        </p:spPr>
        <p:txBody>
          <a:bodyPr/>
          <a:lstStyle/>
          <a:p>
            <a:pPr algn="ctr"/>
            <a:r>
              <a:rPr lang="en-US" sz="4000" dirty="0"/>
              <a:t>Types of Aid:  SCHOLARSHIPS</a:t>
            </a:r>
          </a:p>
        </p:txBody>
      </p:sp>
      <p:sp>
        <p:nvSpPr>
          <p:cNvPr id="3" name="Content Placeholder 2"/>
          <p:cNvSpPr>
            <a:spLocks noGrp="1"/>
          </p:cNvSpPr>
          <p:nvPr>
            <p:ph idx="1"/>
          </p:nvPr>
        </p:nvSpPr>
        <p:spPr>
          <a:xfrm>
            <a:off x="304800" y="1447800"/>
            <a:ext cx="8534400" cy="4952999"/>
          </a:xfrm>
        </p:spPr>
        <p:txBody>
          <a:bodyPr>
            <a:noAutofit/>
          </a:bodyPr>
          <a:lstStyle/>
          <a:p>
            <a:r>
              <a:rPr lang="en-US" sz="2800" dirty="0"/>
              <a:t>Merit-based vs. need-based</a:t>
            </a:r>
          </a:p>
          <a:p>
            <a:endParaRPr lang="en-US" sz="2800" dirty="0"/>
          </a:p>
          <a:p>
            <a:r>
              <a:rPr lang="en-US" sz="2800" dirty="0"/>
              <a:t>Institutional Scholarships (ex:  Odyssey Scholarship, Bonner Scholarship Program, Honors Program, etc.)</a:t>
            </a:r>
          </a:p>
          <a:p>
            <a:pPr lvl="1"/>
            <a:r>
              <a:rPr lang="en-US" sz="2600" dirty="0"/>
              <a:t>check prospective institutions' websites ASAP!</a:t>
            </a:r>
          </a:p>
          <a:p>
            <a:endParaRPr lang="en-US" sz="2800" dirty="0"/>
          </a:p>
          <a:p>
            <a:r>
              <a:rPr lang="en-US" sz="2800" dirty="0"/>
              <a:t>Private or Outside Scholarships</a:t>
            </a:r>
          </a:p>
        </p:txBody>
      </p:sp>
    </p:spTree>
    <p:extLst>
      <p:ext uri="{BB962C8B-B14F-4D97-AF65-F5344CB8AC3E}">
        <p14:creationId xmlns:p14="http://schemas.microsoft.com/office/powerpoint/2010/main" val="2974754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924475"/>
          </a:xfrm>
        </p:spPr>
        <p:txBody>
          <a:bodyPr/>
          <a:lstStyle/>
          <a:p>
            <a:pPr algn="ctr"/>
            <a:r>
              <a:rPr lang="en-US" sz="4000" dirty="0"/>
              <a:t>Types of Aid:  GRANTS</a:t>
            </a:r>
          </a:p>
        </p:txBody>
      </p:sp>
      <p:sp>
        <p:nvSpPr>
          <p:cNvPr id="3" name="Content Placeholder 2"/>
          <p:cNvSpPr>
            <a:spLocks noGrp="1"/>
          </p:cNvSpPr>
          <p:nvPr>
            <p:ph idx="1"/>
          </p:nvPr>
        </p:nvSpPr>
        <p:spPr>
          <a:xfrm>
            <a:off x="304800" y="1447800"/>
            <a:ext cx="8534400" cy="4952999"/>
          </a:xfrm>
        </p:spPr>
        <p:txBody>
          <a:bodyPr>
            <a:noAutofit/>
          </a:bodyPr>
          <a:lstStyle/>
          <a:p>
            <a:r>
              <a:rPr lang="en-US" sz="2800" dirty="0"/>
              <a:t>Grants </a:t>
            </a:r>
            <a:r>
              <a:rPr lang="en-US" sz="2800" b="1" u="sng" dirty="0"/>
              <a:t>don't</a:t>
            </a:r>
            <a:r>
              <a:rPr lang="en-US" sz="2800" dirty="0"/>
              <a:t> need to be repaid.</a:t>
            </a:r>
          </a:p>
          <a:p>
            <a:r>
              <a:rPr lang="en-US" sz="2800" dirty="0"/>
              <a:t>4 important grants:</a:t>
            </a:r>
          </a:p>
          <a:p>
            <a:pPr lvl="1"/>
            <a:r>
              <a:rPr lang="en-US" sz="2600" dirty="0"/>
              <a:t>Pell Grant (up to $7,395/</a:t>
            </a:r>
            <a:r>
              <a:rPr lang="en-US" sz="2600" dirty="0" err="1"/>
              <a:t>yr</a:t>
            </a:r>
            <a:r>
              <a:rPr lang="en-US" sz="2600" dirty="0"/>
              <a:t>; eligible for up to12 semesters)</a:t>
            </a:r>
          </a:p>
          <a:p>
            <a:pPr lvl="1"/>
            <a:r>
              <a:rPr lang="en-US" sz="2600" dirty="0"/>
              <a:t>TEACH Grant (up to $4,000/</a:t>
            </a:r>
            <a:r>
              <a:rPr lang="en-US" sz="2600" dirty="0" err="1"/>
              <a:t>yr</a:t>
            </a:r>
            <a:r>
              <a:rPr lang="en-US" sz="2600" dirty="0"/>
              <a:t>; required to serve)</a:t>
            </a:r>
          </a:p>
          <a:p>
            <a:pPr lvl="1"/>
            <a:r>
              <a:rPr lang="en-US" sz="2600" dirty="0"/>
              <a:t>Iraq and Afghanistan Service Grant (up to $7,395)</a:t>
            </a:r>
          </a:p>
          <a:p>
            <a:pPr lvl="1"/>
            <a:r>
              <a:rPr lang="en-US" sz="2600" dirty="0"/>
              <a:t>Federal Supplemental Educational Opportunity Grant ($100-$4,000)</a:t>
            </a:r>
          </a:p>
        </p:txBody>
      </p:sp>
    </p:spTree>
    <p:extLst>
      <p:ext uri="{BB962C8B-B14F-4D97-AF65-F5344CB8AC3E}">
        <p14:creationId xmlns:p14="http://schemas.microsoft.com/office/powerpoint/2010/main" val="1297873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226" y="92783"/>
            <a:ext cx="8534400" cy="924475"/>
          </a:xfrm>
        </p:spPr>
        <p:txBody>
          <a:bodyPr>
            <a:normAutofit fontScale="90000"/>
          </a:bodyPr>
          <a:lstStyle/>
          <a:p>
            <a:pPr algn="ctr"/>
            <a:r>
              <a:rPr lang="en-US" sz="4000" dirty="0"/>
              <a:t>Types of Aid:  LOANS</a:t>
            </a:r>
            <a:br>
              <a:rPr lang="en-US" sz="4000" dirty="0"/>
            </a:br>
            <a:r>
              <a:rPr lang="en-US" sz="2200" dirty="0"/>
              <a:t>You </a:t>
            </a:r>
            <a:r>
              <a:rPr lang="en-US" sz="2200" b="1" dirty="0"/>
              <a:t>must</a:t>
            </a:r>
            <a:r>
              <a:rPr lang="en-US" sz="2200" dirty="0"/>
              <a:t> repay loans</a:t>
            </a:r>
          </a:p>
        </p:txBody>
      </p:sp>
      <p:sp>
        <p:nvSpPr>
          <p:cNvPr id="3" name="Content Placeholder 2"/>
          <p:cNvSpPr>
            <a:spLocks noGrp="1"/>
          </p:cNvSpPr>
          <p:nvPr>
            <p:ph idx="1"/>
          </p:nvPr>
        </p:nvSpPr>
        <p:spPr>
          <a:xfrm>
            <a:off x="304800" y="1447800"/>
            <a:ext cx="8534400" cy="4952999"/>
          </a:xfrm>
        </p:spPr>
        <p:txBody>
          <a:bodyPr>
            <a:noAutofit/>
          </a:bodyPr>
          <a:lstStyle/>
          <a:p>
            <a:pPr marL="0" indent="0">
              <a:buNone/>
            </a:pPr>
            <a:endParaRPr lang="en-US" sz="2200" dirty="0"/>
          </a:p>
          <a:p>
            <a:endParaRPr lang="en-US" sz="2200" dirty="0"/>
          </a:p>
          <a:p>
            <a:endParaRPr lang="en-US" sz="2200" dirty="0"/>
          </a:p>
          <a:p>
            <a:endParaRPr lang="en-US" sz="2200" dirty="0"/>
          </a:p>
          <a:p>
            <a:endParaRPr lang="en-US" sz="2200" dirty="0"/>
          </a:p>
          <a:p>
            <a:endParaRPr lang="en-US" sz="2200" dirty="0"/>
          </a:p>
          <a:p>
            <a:endParaRPr lang="en-US" sz="2200" dirty="0"/>
          </a:p>
          <a:p>
            <a:endParaRPr lang="en-US" sz="2200" dirty="0"/>
          </a:p>
          <a:p>
            <a:pPr marL="0" indent="0">
              <a:buNone/>
            </a:pPr>
            <a:endParaRPr lang="en-US" sz="2200" dirty="0"/>
          </a:p>
        </p:txBody>
      </p:sp>
      <p:sp>
        <p:nvSpPr>
          <p:cNvPr id="6" name="TextBox 5"/>
          <p:cNvSpPr txBox="1"/>
          <p:nvPr/>
        </p:nvSpPr>
        <p:spPr>
          <a:xfrm>
            <a:off x="-19051" y="6657201"/>
            <a:ext cx="9163051" cy="276999"/>
          </a:xfrm>
          <a:prstGeom prst="rect">
            <a:avLst/>
          </a:prstGeom>
          <a:noFill/>
        </p:spPr>
        <p:txBody>
          <a:bodyPr wrap="square" rtlCol="0">
            <a:spAutoFit/>
          </a:bodyPr>
          <a:lstStyle/>
          <a:p>
            <a:r>
              <a:rPr lang="en-US" sz="1200" b="1" dirty="0"/>
              <a:t>*Interest rates are adjusted annually.  Taken from studentaid.gov and NCAN</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8732" y="990600"/>
            <a:ext cx="8803387" cy="5572227"/>
          </a:xfrm>
          <a:prstGeom prst="rect">
            <a:avLst/>
          </a:prstGeom>
        </p:spPr>
      </p:pic>
      <p:sp>
        <p:nvSpPr>
          <p:cNvPr id="4" name="TextBox 3">
            <a:extLst>
              <a:ext uri="{FF2B5EF4-FFF2-40B4-BE49-F238E27FC236}">
                <a16:creationId xmlns:a16="http://schemas.microsoft.com/office/drawing/2014/main" id="{6B0AD54C-386B-BBB5-C7F0-3A17ADD7705F}"/>
              </a:ext>
            </a:extLst>
          </p:cNvPr>
          <p:cNvSpPr txBox="1"/>
          <p:nvPr/>
        </p:nvSpPr>
        <p:spPr>
          <a:xfrm>
            <a:off x="3810000" y="1761186"/>
            <a:ext cx="762000" cy="307777"/>
          </a:xfrm>
          <a:prstGeom prst="rect">
            <a:avLst/>
          </a:prstGeom>
          <a:solidFill>
            <a:schemeClr val="accent1">
              <a:lumMod val="20000"/>
              <a:lumOff val="80000"/>
            </a:schemeClr>
          </a:solidFill>
        </p:spPr>
        <p:txBody>
          <a:bodyPr wrap="square" rtlCol="0">
            <a:spAutoFit/>
          </a:bodyPr>
          <a:lstStyle/>
          <a:p>
            <a:r>
              <a:rPr lang="en-US" sz="1400" b="1" dirty="0">
                <a:solidFill>
                  <a:schemeClr val="bg1"/>
                </a:solidFill>
              </a:rPr>
              <a:t>5.50%</a:t>
            </a:r>
          </a:p>
        </p:txBody>
      </p:sp>
      <p:sp>
        <p:nvSpPr>
          <p:cNvPr id="5" name="TextBox 4">
            <a:extLst>
              <a:ext uri="{FF2B5EF4-FFF2-40B4-BE49-F238E27FC236}">
                <a16:creationId xmlns:a16="http://schemas.microsoft.com/office/drawing/2014/main" id="{731ECC95-2605-831E-C35B-C3B57C7B74FF}"/>
              </a:ext>
            </a:extLst>
          </p:cNvPr>
          <p:cNvSpPr txBox="1"/>
          <p:nvPr/>
        </p:nvSpPr>
        <p:spPr>
          <a:xfrm>
            <a:off x="3200400" y="3507084"/>
            <a:ext cx="762000" cy="307777"/>
          </a:xfrm>
          <a:prstGeom prst="rect">
            <a:avLst/>
          </a:prstGeom>
          <a:solidFill>
            <a:schemeClr val="accent1">
              <a:lumMod val="20000"/>
              <a:lumOff val="80000"/>
            </a:schemeClr>
          </a:solidFill>
        </p:spPr>
        <p:txBody>
          <a:bodyPr wrap="square" rtlCol="0">
            <a:spAutoFit/>
          </a:bodyPr>
          <a:lstStyle/>
          <a:p>
            <a:r>
              <a:rPr lang="en-US" sz="1400" b="1" dirty="0">
                <a:solidFill>
                  <a:schemeClr val="bg1"/>
                </a:solidFill>
              </a:rPr>
              <a:t>5.50%</a:t>
            </a:r>
          </a:p>
        </p:txBody>
      </p:sp>
      <p:sp>
        <p:nvSpPr>
          <p:cNvPr id="8" name="TextBox 7">
            <a:extLst>
              <a:ext uri="{FF2B5EF4-FFF2-40B4-BE49-F238E27FC236}">
                <a16:creationId xmlns:a16="http://schemas.microsoft.com/office/drawing/2014/main" id="{DAF40943-66BC-919A-4B6D-36A96D3A35F3}"/>
              </a:ext>
            </a:extLst>
          </p:cNvPr>
          <p:cNvSpPr txBox="1"/>
          <p:nvPr/>
        </p:nvSpPr>
        <p:spPr>
          <a:xfrm>
            <a:off x="3222405" y="4429529"/>
            <a:ext cx="762000" cy="307777"/>
          </a:xfrm>
          <a:prstGeom prst="rect">
            <a:avLst/>
          </a:prstGeom>
          <a:solidFill>
            <a:schemeClr val="accent1">
              <a:lumMod val="20000"/>
              <a:lumOff val="80000"/>
            </a:schemeClr>
          </a:solidFill>
        </p:spPr>
        <p:txBody>
          <a:bodyPr wrap="square" rtlCol="0">
            <a:spAutoFit/>
          </a:bodyPr>
          <a:lstStyle/>
          <a:p>
            <a:r>
              <a:rPr lang="en-US" sz="1400" b="1" dirty="0">
                <a:solidFill>
                  <a:schemeClr val="bg1"/>
                </a:solidFill>
              </a:rPr>
              <a:t>8.05%</a:t>
            </a:r>
          </a:p>
        </p:txBody>
      </p:sp>
    </p:spTree>
    <p:extLst>
      <p:ext uri="{BB962C8B-B14F-4D97-AF65-F5344CB8AC3E}">
        <p14:creationId xmlns:p14="http://schemas.microsoft.com/office/powerpoint/2010/main" val="784622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381000"/>
            <a:ext cx="7680960" cy="1371600"/>
          </a:xfrm>
        </p:spPr>
        <p:txBody>
          <a:bodyPr>
            <a:normAutofit/>
          </a:bodyPr>
          <a:lstStyle/>
          <a:p>
            <a:pPr algn="ctr"/>
            <a:r>
              <a:rPr lang="es-ES" dirty="0"/>
              <a:t>NC </a:t>
            </a:r>
            <a:r>
              <a:rPr lang="es-ES" dirty="0" err="1"/>
              <a:t>Assist</a:t>
            </a:r>
            <a:r>
              <a:rPr lang="es-ES" dirty="0"/>
              <a:t> Loan: New </a:t>
            </a:r>
            <a:r>
              <a:rPr lang="es-ES" dirty="0" err="1"/>
              <a:t>Alternative</a:t>
            </a:r>
            <a:r>
              <a:rPr lang="es-ES" dirty="0"/>
              <a:t> Loan!</a:t>
            </a:r>
            <a:endParaRPr lang="en-US" dirty="0"/>
          </a:p>
        </p:txBody>
      </p:sp>
      <p:sp>
        <p:nvSpPr>
          <p:cNvPr id="3" name="Content Placeholder 2"/>
          <p:cNvSpPr>
            <a:spLocks noGrp="1"/>
          </p:cNvSpPr>
          <p:nvPr>
            <p:ph idx="1"/>
          </p:nvPr>
        </p:nvSpPr>
        <p:spPr>
          <a:xfrm>
            <a:off x="609600" y="1776984"/>
            <a:ext cx="7680960" cy="3931920"/>
          </a:xfrm>
        </p:spPr>
        <p:txBody>
          <a:bodyPr>
            <a:noAutofit/>
          </a:bodyPr>
          <a:lstStyle/>
          <a:p>
            <a:r>
              <a:rPr lang="en-US" sz="2000" dirty="0"/>
              <a:t>CFNC offers to students and parents</a:t>
            </a:r>
          </a:p>
          <a:p>
            <a:pPr lvl="1"/>
            <a:r>
              <a:rPr lang="en-US" dirty="0"/>
              <a:t>Available AFTER you have maxed out on federal loans</a:t>
            </a:r>
          </a:p>
          <a:p>
            <a:r>
              <a:rPr lang="en-US" sz="2000" dirty="0"/>
              <a:t>Minimum: $1,000; Maximum:  Cost of Attendance minus all other aid </a:t>
            </a:r>
          </a:p>
          <a:p>
            <a:r>
              <a:rPr lang="en-US" sz="2000" dirty="0"/>
              <a:t>Repayment</a:t>
            </a:r>
          </a:p>
          <a:p>
            <a:pPr lvl="1"/>
            <a:r>
              <a:rPr lang="en-US" sz="1800" dirty="0"/>
              <a:t>6-month grace period</a:t>
            </a:r>
          </a:p>
          <a:p>
            <a:pPr lvl="1"/>
            <a:r>
              <a:rPr lang="en-US" sz="1800" dirty="0"/>
              <a:t>Parents:  no deferment option</a:t>
            </a:r>
          </a:p>
          <a:p>
            <a:r>
              <a:rPr lang="en-US" sz="2000" dirty="0"/>
              <a:t>Must be a US citizen or eligible non-citizen</a:t>
            </a:r>
          </a:p>
          <a:p>
            <a:r>
              <a:rPr lang="en-US" sz="2000" dirty="0"/>
              <a:t>Credit-based application </a:t>
            </a:r>
          </a:p>
          <a:p>
            <a:pPr lvl="1"/>
            <a:r>
              <a:rPr lang="en-US" sz="1800" dirty="0"/>
              <a:t>Co-signer?</a:t>
            </a:r>
          </a:p>
          <a:p>
            <a:pPr marL="274320" lvl="1" indent="0">
              <a:buNone/>
            </a:pPr>
            <a:endParaRPr lang="en-US" sz="1800" dirty="0"/>
          </a:p>
          <a:p>
            <a:pPr marL="274320" lvl="1" indent="0">
              <a:buNone/>
            </a:pPr>
            <a:r>
              <a:rPr lang="en-US" sz="1800" dirty="0">
                <a:hlinkClick r:id="rId3"/>
              </a:rPr>
              <a:t>https://ncassist.cfnc.org/ncassistInfo/infoHome</a:t>
            </a:r>
            <a:r>
              <a:rPr lang="en-US" sz="1800" dirty="0"/>
              <a:t> </a:t>
            </a:r>
          </a:p>
        </p:txBody>
      </p:sp>
    </p:spTree>
    <p:extLst>
      <p:ext uri="{BB962C8B-B14F-4D97-AF65-F5344CB8AC3E}">
        <p14:creationId xmlns:p14="http://schemas.microsoft.com/office/powerpoint/2010/main" val="1088263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924475"/>
          </a:xfrm>
        </p:spPr>
        <p:txBody>
          <a:bodyPr/>
          <a:lstStyle/>
          <a:p>
            <a:pPr algn="ctr"/>
            <a:r>
              <a:rPr lang="en-US" sz="4000" dirty="0"/>
              <a:t>Types of Aid:  WORK-STUDY</a:t>
            </a:r>
          </a:p>
        </p:txBody>
      </p:sp>
      <p:sp>
        <p:nvSpPr>
          <p:cNvPr id="3" name="Content Placeholder 2"/>
          <p:cNvSpPr>
            <a:spLocks noGrp="1"/>
          </p:cNvSpPr>
          <p:nvPr>
            <p:ph idx="1"/>
          </p:nvPr>
        </p:nvSpPr>
        <p:spPr>
          <a:xfrm>
            <a:off x="304800" y="1447800"/>
            <a:ext cx="8534400" cy="4952999"/>
          </a:xfrm>
        </p:spPr>
        <p:txBody>
          <a:bodyPr>
            <a:noAutofit/>
          </a:bodyPr>
          <a:lstStyle/>
          <a:p>
            <a:r>
              <a:rPr lang="en-US" sz="2800" dirty="0"/>
              <a:t>Part-time jobs for undergraduate students with financial need</a:t>
            </a:r>
          </a:p>
          <a:p>
            <a:pPr marL="0" indent="0">
              <a:buNone/>
            </a:pPr>
            <a:endParaRPr lang="en-US" sz="2800" dirty="0"/>
          </a:p>
          <a:p>
            <a:r>
              <a:rPr lang="en-US" sz="2800" dirty="0"/>
              <a:t>On or off-campus jobs</a:t>
            </a:r>
          </a:p>
          <a:p>
            <a:endParaRPr lang="en-US" sz="2800" dirty="0"/>
          </a:p>
          <a:p>
            <a:r>
              <a:rPr lang="en-US" sz="2800" dirty="0"/>
              <a:t>Not all institutions participate in the Federal Work-Study Program</a:t>
            </a:r>
          </a:p>
          <a:p>
            <a:endParaRPr lang="en-US" sz="2600" dirty="0"/>
          </a:p>
          <a:p>
            <a:r>
              <a:rPr lang="en-US" sz="2800" dirty="0"/>
              <a:t>Is not usually applied directly to your bill!</a:t>
            </a:r>
          </a:p>
        </p:txBody>
      </p:sp>
    </p:spTree>
    <p:extLst>
      <p:ext uri="{BB962C8B-B14F-4D97-AF65-F5344CB8AC3E}">
        <p14:creationId xmlns:p14="http://schemas.microsoft.com/office/powerpoint/2010/main" val="2553671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924475"/>
          </a:xfrm>
        </p:spPr>
        <p:txBody>
          <a:bodyPr/>
          <a:lstStyle/>
          <a:p>
            <a:pPr algn="ctr"/>
            <a:r>
              <a:rPr lang="en-US" sz="4000" dirty="0"/>
              <a:t>How Do I Apply for Aid</a:t>
            </a:r>
          </a:p>
        </p:txBody>
      </p:sp>
      <p:sp>
        <p:nvSpPr>
          <p:cNvPr id="3" name="Content Placeholder 2"/>
          <p:cNvSpPr>
            <a:spLocks noGrp="1"/>
          </p:cNvSpPr>
          <p:nvPr>
            <p:ph idx="1"/>
          </p:nvPr>
        </p:nvSpPr>
        <p:spPr>
          <a:xfrm>
            <a:off x="304800" y="1447800"/>
            <a:ext cx="8534400" cy="4952999"/>
          </a:xfrm>
        </p:spPr>
        <p:txBody>
          <a:bodyPr>
            <a:noAutofit/>
          </a:bodyPr>
          <a:lstStyle/>
          <a:p>
            <a:r>
              <a:rPr lang="en-US" sz="2800" dirty="0"/>
              <a:t>FAFSA</a:t>
            </a:r>
          </a:p>
          <a:p>
            <a:endParaRPr lang="en-US" sz="2800" dirty="0"/>
          </a:p>
          <a:p>
            <a:pPr marL="0" indent="0">
              <a:buNone/>
            </a:pPr>
            <a:endParaRPr lang="en-US" sz="2800" dirty="0"/>
          </a:p>
          <a:p>
            <a:r>
              <a:rPr lang="en-US" sz="2800" dirty="0"/>
              <a:t>CSS Profile</a:t>
            </a:r>
          </a:p>
          <a:p>
            <a:pPr marL="0" indent="0">
              <a:buNone/>
            </a:pPr>
            <a:endParaRPr lang="en-US" sz="2800" dirty="0"/>
          </a:p>
          <a:p>
            <a:pPr marL="0" indent="0">
              <a:buNone/>
            </a:pPr>
            <a:endParaRPr lang="en-US" sz="2800" dirty="0"/>
          </a:p>
          <a:p>
            <a:r>
              <a:rPr lang="en-US" sz="2800" dirty="0"/>
              <a:t>Institutional Forms</a:t>
            </a:r>
            <a:endParaRPr lang="en-US" sz="2600" dirty="0"/>
          </a:p>
        </p:txBody>
      </p:sp>
    </p:spTree>
    <p:extLst>
      <p:ext uri="{BB962C8B-B14F-4D97-AF65-F5344CB8AC3E}">
        <p14:creationId xmlns:p14="http://schemas.microsoft.com/office/powerpoint/2010/main" val="12941140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1874</TotalTime>
  <Words>2695</Words>
  <Application>Microsoft Macintosh PowerPoint</Application>
  <PresentationFormat>On-screen Show (4:3)</PresentationFormat>
  <Paragraphs>285</Paragraphs>
  <Slides>23</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Century Gothic</vt:lpstr>
      <vt:lpstr>Savon</vt:lpstr>
      <vt:lpstr>Navigating Financial Aid</vt:lpstr>
      <vt:lpstr>Today’s Agenda</vt:lpstr>
      <vt:lpstr>Financial Aid Quick Facts</vt:lpstr>
      <vt:lpstr>Types of Aid:  SCHOLARSHIPS</vt:lpstr>
      <vt:lpstr>Types of Aid:  GRANTS</vt:lpstr>
      <vt:lpstr>Types of Aid:  LOANS You must repay loans</vt:lpstr>
      <vt:lpstr>NC Assist Loan: New Alternative Loan!</vt:lpstr>
      <vt:lpstr>Types of Aid:  WORK-STUDY</vt:lpstr>
      <vt:lpstr>How Do I Apply for Aid</vt:lpstr>
      <vt:lpstr>FAFSA:  FREE Application for Federal Student Aid</vt:lpstr>
      <vt:lpstr>FAFSA- what documents are required to start the process?</vt:lpstr>
      <vt:lpstr>FAFSA- Student Onboarding</vt:lpstr>
      <vt:lpstr>FAFSA- How does the application work?</vt:lpstr>
      <vt:lpstr>FAFSA- Providing Consent</vt:lpstr>
      <vt:lpstr>FAFSA- Dependent vs. Independent Status</vt:lpstr>
      <vt:lpstr>FAFSA- Dependent vs. Independent Status</vt:lpstr>
      <vt:lpstr>Whose Information Goes on the FAFSA??</vt:lpstr>
      <vt:lpstr>Invite Parent to FAFSA Form</vt:lpstr>
      <vt:lpstr>FAFSA- Helpful Tips </vt:lpstr>
      <vt:lpstr>CSS Profile</vt:lpstr>
      <vt:lpstr>Institutional Aid Forms</vt:lpstr>
      <vt:lpstr>Things to do for the Spring</vt:lpstr>
      <vt:lpstr>Helpful Resources</vt:lpstr>
    </vt:vector>
  </TitlesOfParts>
  <Company>Elon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Financial Aid for College</dc:title>
  <dc:creator>jjohnson84</dc:creator>
  <cp:lastModifiedBy>Emily Winterich-Knox</cp:lastModifiedBy>
  <cp:revision>86</cp:revision>
  <cp:lastPrinted>2016-10-14T13:55:22Z</cp:lastPrinted>
  <dcterms:created xsi:type="dcterms:W3CDTF">2014-12-15T21:15:50Z</dcterms:created>
  <dcterms:modified xsi:type="dcterms:W3CDTF">2023-09-26T17:53:31Z</dcterms:modified>
</cp:coreProperties>
</file>