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4"/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6858000" cx="9144000"/>
  <p:notesSz cx="7026275" cy="9312275"/>
  <p:embeddedFontLst>
    <p:embeddedFont>
      <p:font typeface="Bad Script"/>
      <p:regular r:id="rId21"/>
    </p:embeddedFont>
    <p:embeddedFont>
      <p:font typeface="Oxygen"/>
      <p:regular r:id="rId22"/>
      <p:bold r:id="rId23"/>
    </p:embeddedFont>
    <p:embeddedFont>
      <p:font typeface="Alfa Slab One"/>
      <p:regular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schemas.openxmlformats.org/officeDocument/2006/relationships/font" Target="fonts/Oxygen-regular.fntdata"/><Relationship Id="rId10" Type="http://schemas.openxmlformats.org/officeDocument/2006/relationships/slide" Target="slides/slide4.xml"/><Relationship Id="rId21" Type="http://schemas.openxmlformats.org/officeDocument/2006/relationships/font" Target="fonts/BadScript-regular.fntdata"/><Relationship Id="rId13" Type="http://schemas.openxmlformats.org/officeDocument/2006/relationships/slide" Target="slides/slide7.xml"/><Relationship Id="rId24" Type="http://schemas.openxmlformats.org/officeDocument/2006/relationships/font" Target="fonts/AlfaSlabOne-regular.fntdata"/><Relationship Id="rId12" Type="http://schemas.openxmlformats.org/officeDocument/2006/relationships/slide" Target="slides/slide6.xml"/><Relationship Id="rId23" Type="http://schemas.openxmlformats.org/officeDocument/2006/relationships/font" Target="fonts/Oxygen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44719" cy="465614"/>
          </a:xfrm>
          <a:prstGeom prst="rect">
            <a:avLst/>
          </a:prstGeom>
          <a:noFill/>
          <a:ln>
            <a:noFill/>
          </a:ln>
        </p:spPr>
        <p:txBody>
          <a:bodyPr anchorCtr="0" anchor="t" bIns="46675" lIns="93350" spcFirstLastPara="1" rIns="93350" wrap="square" tIns="466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9930" y="0"/>
            <a:ext cx="3044719" cy="465614"/>
          </a:xfrm>
          <a:prstGeom prst="rect">
            <a:avLst/>
          </a:prstGeom>
          <a:noFill/>
          <a:ln>
            <a:noFill/>
          </a:ln>
        </p:spPr>
        <p:txBody>
          <a:bodyPr anchorCtr="0" anchor="t" bIns="46675" lIns="93350" spcFirstLastPara="1" rIns="93350" wrap="square" tIns="466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84275" y="698500"/>
            <a:ext cx="4657725" cy="349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  <a:noFill/>
          <a:ln>
            <a:noFill/>
          </a:ln>
        </p:spPr>
        <p:txBody>
          <a:bodyPr anchorCtr="0" anchor="t" bIns="46675" lIns="93350" spcFirstLastPara="1" rIns="93350" wrap="square" tIns="466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45045"/>
            <a:ext cx="3044719" cy="465614"/>
          </a:xfrm>
          <a:prstGeom prst="rect">
            <a:avLst/>
          </a:prstGeom>
          <a:noFill/>
          <a:ln>
            <a:noFill/>
          </a:ln>
        </p:spPr>
        <p:txBody>
          <a:bodyPr anchorCtr="0" anchor="b" bIns="46675" lIns="93350" spcFirstLastPara="1" rIns="93350" wrap="square" tIns="466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  <a:noFill/>
          <a:ln>
            <a:noFill/>
          </a:ln>
        </p:spPr>
        <p:txBody>
          <a:bodyPr anchorCtr="0" anchor="b" bIns="46675" lIns="93350" spcFirstLastPara="1" rIns="93350" wrap="square" tIns="466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:notes"/>
          <p:cNvSpPr/>
          <p:nvPr>
            <p:ph idx="2" type="sldImg"/>
          </p:nvPr>
        </p:nvSpPr>
        <p:spPr>
          <a:xfrm>
            <a:off x="1184275" y="698500"/>
            <a:ext cx="4657725" cy="349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1:notes"/>
          <p:cNvSpPr txBox="1"/>
          <p:nvPr>
            <p:ph idx="1" type="body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  <a:noFill/>
          <a:ln>
            <a:noFill/>
          </a:ln>
        </p:spPr>
        <p:txBody>
          <a:bodyPr anchorCtr="0" anchor="t" bIns="46675" lIns="93350" spcFirstLastPara="1" rIns="93350" wrap="square" tIns="466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p1:notes"/>
          <p:cNvSpPr txBox="1"/>
          <p:nvPr>
            <p:ph idx="12" type="sldNum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  <a:noFill/>
          <a:ln>
            <a:noFill/>
          </a:ln>
        </p:spPr>
        <p:txBody>
          <a:bodyPr anchorCtr="0" anchor="b" bIns="46675" lIns="93350" spcFirstLastPara="1" rIns="93350" wrap="square" tIns="466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689fa41c17_0_0:notes"/>
          <p:cNvSpPr/>
          <p:nvPr>
            <p:ph idx="2" type="sldImg"/>
          </p:nvPr>
        </p:nvSpPr>
        <p:spPr>
          <a:xfrm>
            <a:off x="1184275" y="698500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689fa41c17_0_0:notes"/>
          <p:cNvSpPr txBox="1"/>
          <p:nvPr>
            <p:ph idx="1" type="body"/>
          </p:nvPr>
        </p:nvSpPr>
        <p:spPr>
          <a:xfrm>
            <a:off x="702628" y="4423331"/>
            <a:ext cx="5621100" cy="4190400"/>
          </a:xfrm>
          <a:prstGeom prst="rect">
            <a:avLst/>
          </a:prstGeom>
        </p:spPr>
        <p:txBody>
          <a:bodyPr anchorCtr="0" anchor="t" bIns="46675" lIns="93350" spcFirstLastPara="1" rIns="93350" wrap="square" tIns="46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2689fa41c17_0_0:notes"/>
          <p:cNvSpPr txBox="1"/>
          <p:nvPr>
            <p:ph idx="12" type="sldNum"/>
          </p:nvPr>
        </p:nvSpPr>
        <p:spPr>
          <a:xfrm>
            <a:off x="3979930" y="8845045"/>
            <a:ext cx="3044700" cy="465600"/>
          </a:xfrm>
          <a:prstGeom prst="rect">
            <a:avLst/>
          </a:prstGeom>
        </p:spPr>
        <p:txBody>
          <a:bodyPr anchorCtr="0" anchor="b" bIns="46675" lIns="93350" spcFirstLastPara="1" rIns="93350" wrap="square" tIns="466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4:notes"/>
          <p:cNvSpPr txBox="1"/>
          <p:nvPr>
            <p:ph idx="1" type="body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  <a:noFill/>
          <a:ln>
            <a:noFill/>
          </a:ln>
        </p:spPr>
        <p:txBody>
          <a:bodyPr anchorCtr="0" anchor="t" bIns="46675" lIns="93350" spcFirstLastPara="1" rIns="93350" wrap="square" tIns="466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4" name="Google Shape;334;p14:notes"/>
          <p:cNvSpPr/>
          <p:nvPr>
            <p:ph idx="2" type="sldImg"/>
          </p:nvPr>
        </p:nvSpPr>
        <p:spPr>
          <a:xfrm>
            <a:off x="1184275" y="698500"/>
            <a:ext cx="4657725" cy="349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b0af50d050_0_3:notes"/>
          <p:cNvSpPr txBox="1"/>
          <p:nvPr>
            <p:ph idx="1" type="body"/>
          </p:nvPr>
        </p:nvSpPr>
        <p:spPr>
          <a:xfrm>
            <a:off x="702628" y="4423331"/>
            <a:ext cx="5621100" cy="4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75" lIns="93350" spcFirstLastPara="1" rIns="93350" wrap="square" tIns="466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5" name="Google Shape;345;g2b0af50d050_0_3:notes"/>
          <p:cNvSpPr/>
          <p:nvPr>
            <p:ph idx="2" type="sldImg"/>
          </p:nvPr>
        </p:nvSpPr>
        <p:spPr>
          <a:xfrm>
            <a:off x="1184275" y="698500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9f7fe50611_0_3:notes"/>
          <p:cNvSpPr txBox="1"/>
          <p:nvPr>
            <p:ph idx="1" type="body"/>
          </p:nvPr>
        </p:nvSpPr>
        <p:spPr>
          <a:xfrm>
            <a:off x="702628" y="4423331"/>
            <a:ext cx="5621100" cy="4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75" lIns="93350" spcFirstLastPara="1" rIns="93350" wrap="square" tIns="466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6" name="Google Shape;366;g29f7fe50611_0_3:notes"/>
          <p:cNvSpPr/>
          <p:nvPr>
            <p:ph idx="2" type="sldImg"/>
          </p:nvPr>
        </p:nvSpPr>
        <p:spPr>
          <a:xfrm>
            <a:off x="1184275" y="698500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2:notes"/>
          <p:cNvSpPr/>
          <p:nvPr>
            <p:ph idx="2" type="sldImg"/>
          </p:nvPr>
        </p:nvSpPr>
        <p:spPr>
          <a:xfrm>
            <a:off x="1184275" y="698500"/>
            <a:ext cx="4657725" cy="349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p12:notes"/>
          <p:cNvSpPr txBox="1"/>
          <p:nvPr>
            <p:ph idx="1" type="body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  <a:noFill/>
          <a:ln>
            <a:noFill/>
          </a:ln>
        </p:spPr>
        <p:txBody>
          <a:bodyPr anchorCtr="0" anchor="t" bIns="46675" lIns="93350" spcFirstLastPara="1" rIns="93350" wrap="square" tIns="466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8" name="Google Shape;388;p12:notes"/>
          <p:cNvSpPr txBox="1"/>
          <p:nvPr>
            <p:ph idx="12" type="sldNum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  <a:noFill/>
          <a:ln>
            <a:noFill/>
          </a:ln>
        </p:spPr>
        <p:txBody>
          <a:bodyPr anchorCtr="0" anchor="b" bIns="46675" lIns="93350" spcFirstLastPara="1" rIns="93350" wrap="square" tIns="466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:notes"/>
          <p:cNvSpPr txBox="1"/>
          <p:nvPr>
            <p:ph idx="1" type="body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  <a:noFill/>
          <a:ln>
            <a:noFill/>
          </a:ln>
        </p:spPr>
        <p:txBody>
          <a:bodyPr anchorCtr="0" anchor="t" bIns="46675" lIns="93350" spcFirstLastPara="1" rIns="93350" wrap="square" tIns="466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p2:notes"/>
          <p:cNvSpPr/>
          <p:nvPr>
            <p:ph idx="2" type="sldImg"/>
          </p:nvPr>
        </p:nvSpPr>
        <p:spPr>
          <a:xfrm>
            <a:off x="1184275" y="698500"/>
            <a:ext cx="4657725" cy="349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:notes"/>
          <p:cNvSpPr txBox="1"/>
          <p:nvPr>
            <p:ph idx="1" type="body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  <a:noFill/>
          <a:ln>
            <a:noFill/>
          </a:ln>
        </p:spPr>
        <p:txBody>
          <a:bodyPr anchorCtr="0" anchor="t" bIns="46675" lIns="93350" spcFirstLastPara="1" rIns="93350" wrap="square" tIns="466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p3:notes"/>
          <p:cNvSpPr/>
          <p:nvPr>
            <p:ph idx="2" type="sldImg"/>
          </p:nvPr>
        </p:nvSpPr>
        <p:spPr>
          <a:xfrm>
            <a:off x="1184275" y="698500"/>
            <a:ext cx="4657725" cy="349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b8f77cf2b9_0_7:notes"/>
          <p:cNvSpPr/>
          <p:nvPr>
            <p:ph idx="2" type="sldImg"/>
          </p:nvPr>
        </p:nvSpPr>
        <p:spPr>
          <a:xfrm>
            <a:off x="1184275" y="698500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b8f77cf2b9_0_7:notes"/>
          <p:cNvSpPr txBox="1"/>
          <p:nvPr>
            <p:ph idx="1" type="body"/>
          </p:nvPr>
        </p:nvSpPr>
        <p:spPr>
          <a:xfrm>
            <a:off x="702628" y="4423331"/>
            <a:ext cx="5621100" cy="4190400"/>
          </a:xfrm>
          <a:prstGeom prst="rect">
            <a:avLst/>
          </a:prstGeom>
        </p:spPr>
        <p:txBody>
          <a:bodyPr anchorCtr="0" anchor="t" bIns="46675" lIns="93350" spcFirstLastPara="1" rIns="93350" wrap="square" tIns="46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2b8f77cf2b9_0_7:notes"/>
          <p:cNvSpPr txBox="1"/>
          <p:nvPr>
            <p:ph idx="12" type="sldNum"/>
          </p:nvPr>
        </p:nvSpPr>
        <p:spPr>
          <a:xfrm>
            <a:off x="3979930" y="8845045"/>
            <a:ext cx="3044700" cy="465600"/>
          </a:xfrm>
          <a:prstGeom prst="rect">
            <a:avLst/>
          </a:prstGeom>
        </p:spPr>
        <p:txBody>
          <a:bodyPr anchorCtr="0" anchor="b" bIns="46675" lIns="93350" spcFirstLastPara="1" rIns="93350" wrap="square" tIns="466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b7dad68d85_0_0:notes"/>
          <p:cNvSpPr/>
          <p:nvPr>
            <p:ph idx="2" type="sldImg"/>
          </p:nvPr>
        </p:nvSpPr>
        <p:spPr>
          <a:xfrm>
            <a:off x="1184275" y="698500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b7dad68d85_0_0:notes"/>
          <p:cNvSpPr txBox="1"/>
          <p:nvPr>
            <p:ph idx="1" type="body"/>
          </p:nvPr>
        </p:nvSpPr>
        <p:spPr>
          <a:xfrm>
            <a:off x="702628" y="4423331"/>
            <a:ext cx="5621100" cy="4190400"/>
          </a:xfrm>
          <a:prstGeom prst="rect">
            <a:avLst/>
          </a:prstGeom>
        </p:spPr>
        <p:txBody>
          <a:bodyPr anchorCtr="0" anchor="t" bIns="46675" lIns="93350" spcFirstLastPara="1" rIns="93350" wrap="square" tIns="46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2b7dad68d85_0_0:notes"/>
          <p:cNvSpPr txBox="1"/>
          <p:nvPr>
            <p:ph idx="12" type="sldNum"/>
          </p:nvPr>
        </p:nvSpPr>
        <p:spPr>
          <a:xfrm>
            <a:off x="3979930" y="8845045"/>
            <a:ext cx="3044700" cy="465600"/>
          </a:xfrm>
          <a:prstGeom prst="rect">
            <a:avLst/>
          </a:prstGeom>
        </p:spPr>
        <p:txBody>
          <a:bodyPr anchorCtr="0" anchor="b" bIns="46675" lIns="93350" spcFirstLastPara="1" rIns="93350" wrap="square" tIns="466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b7dad68d85_0_24:notes"/>
          <p:cNvSpPr/>
          <p:nvPr>
            <p:ph idx="2" type="sldImg"/>
          </p:nvPr>
        </p:nvSpPr>
        <p:spPr>
          <a:xfrm>
            <a:off x="1184275" y="698500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b7dad68d85_0_24:notes"/>
          <p:cNvSpPr txBox="1"/>
          <p:nvPr>
            <p:ph idx="1" type="body"/>
          </p:nvPr>
        </p:nvSpPr>
        <p:spPr>
          <a:xfrm>
            <a:off x="702628" y="4423331"/>
            <a:ext cx="5621100" cy="4190400"/>
          </a:xfrm>
          <a:prstGeom prst="rect">
            <a:avLst/>
          </a:prstGeom>
        </p:spPr>
        <p:txBody>
          <a:bodyPr anchorCtr="0" anchor="t" bIns="46675" lIns="93350" spcFirstLastPara="1" rIns="93350" wrap="square" tIns="46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2b7dad68d85_0_24:notes"/>
          <p:cNvSpPr txBox="1"/>
          <p:nvPr>
            <p:ph idx="12" type="sldNum"/>
          </p:nvPr>
        </p:nvSpPr>
        <p:spPr>
          <a:xfrm>
            <a:off x="3979930" y="8845045"/>
            <a:ext cx="3044700" cy="465600"/>
          </a:xfrm>
          <a:prstGeom prst="rect">
            <a:avLst/>
          </a:prstGeom>
        </p:spPr>
        <p:txBody>
          <a:bodyPr anchorCtr="0" anchor="b" bIns="46675" lIns="93350" spcFirstLastPara="1" rIns="93350" wrap="square" tIns="466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:notes"/>
          <p:cNvSpPr txBox="1"/>
          <p:nvPr>
            <p:ph idx="1" type="body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  <a:noFill/>
          <a:ln>
            <a:noFill/>
          </a:ln>
        </p:spPr>
        <p:txBody>
          <a:bodyPr anchorCtr="0" anchor="t" bIns="46675" lIns="93350" spcFirstLastPara="1" rIns="93350" wrap="square" tIns="466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2" name="Google Shape;252;p4:notes"/>
          <p:cNvSpPr/>
          <p:nvPr>
            <p:ph idx="2" type="sldImg"/>
          </p:nvPr>
        </p:nvSpPr>
        <p:spPr>
          <a:xfrm>
            <a:off x="1184275" y="698500"/>
            <a:ext cx="4657725" cy="349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:notes"/>
          <p:cNvSpPr txBox="1"/>
          <p:nvPr>
            <p:ph idx="1" type="body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  <a:noFill/>
          <a:ln>
            <a:noFill/>
          </a:ln>
        </p:spPr>
        <p:txBody>
          <a:bodyPr anchorCtr="0" anchor="t" bIns="46675" lIns="93350" spcFirstLastPara="1" rIns="93350" wrap="square" tIns="466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0" name="Google Shape;270;p8:notes"/>
          <p:cNvSpPr/>
          <p:nvPr>
            <p:ph idx="2" type="sldImg"/>
          </p:nvPr>
        </p:nvSpPr>
        <p:spPr>
          <a:xfrm>
            <a:off x="1184275" y="698500"/>
            <a:ext cx="4657725" cy="349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1:notes"/>
          <p:cNvSpPr txBox="1"/>
          <p:nvPr>
            <p:ph idx="1" type="body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  <a:noFill/>
          <a:ln>
            <a:noFill/>
          </a:ln>
        </p:spPr>
        <p:txBody>
          <a:bodyPr anchorCtr="0" anchor="t" bIns="46675" lIns="93350" spcFirstLastPara="1" rIns="93350" wrap="square" tIns="466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6" name="Google Shape;286;p11:notes"/>
          <p:cNvSpPr/>
          <p:nvPr>
            <p:ph idx="2" type="sldImg"/>
          </p:nvPr>
        </p:nvSpPr>
        <p:spPr>
          <a:xfrm>
            <a:off x="1184275" y="698500"/>
            <a:ext cx="4657725" cy="349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28" name="Google Shape;28;p2"/>
            <p:cNvCxnSpPr/>
            <p:nvPr/>
          </p:nvCxnSpPr>
          <p:spPr>
            <a:xfrm flipH="1" rot="10800000">
              <a:off x="5130830" y="4175605"/>
              <a:ext cx="4022475" cy="2682396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0" name="Google Shape;30;p2"/>
            <p:cNvSpPr/>
            <p:nvPr/>
          </p:nvSpPr>
          <p:spPr>
            <a:xfrm>
              <a:off x="6891896" y="1"/>
              <a:ext cx="2269442" cy="6866466"/>
            </a:xfrm>
            <a:custGeom>
              <a:rect b="b" l="l" r="r" t="t"/>
              <a:pathLst>
                <a:path extrusionOk="0" h="6866466" w="2269442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05158" y="-8467"/>
              <a:ext cx="1948147" cy="6866467"/>
            </a:xfrm>
            <a:custGeom>
              <a:rect b="b" l="l" r="r" t="t"/>
              <a:pathLst>
                <a:path extrusionOk="0" h="6866467" w="194814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637896" y="3920066"/>
              <a:ext cx="2513565" cy="2937933"/>
            </a:xfrm>
            <a:custGeom>
              <a:rect b="b" l="l" r="r" t="t"/>
              <a:pathLst>
                <a:path extrusionOk="0" h="3810000" w="3259667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10429" y="-8467"/>
              <a:ext cx="2142876" cy="6866467"/>
            </a:xfrm>
            <a:custGeom>
              <a:rect b="b" l="l" r="r" t="t"/>
              <a:pathLst>
                <a:path extrusionOk="0" h="6866467" w="28532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19"/>
              </a:srgbClr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>
              <a:off x="8295776" y="-8467"/>
              <a:ext cx="857530" cy="6866467"/>
            </a:xfrm>
            <a:custGeom>
              <a:rect b="b" l="l" r="r" t="t"/>
              <a:pathLst>
                <a:path extrusionOk="0" h="6866467" w="1286933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6901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077231" y="-8468"/>
              <a:ext cx="1066770" cy="6866467"/>
            </a:xfrm>
            <a:custGeom>
              <a:rect b="b" l="l" r="r" t="t"/>
              <a:pathLst>
                <a:path extrusionOk="0" h="6866467" w="1270244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060297" y="4893733"/>
              <a:ext cx="1094086" cy="1964267"/>
            </a:xfrm>
            <a:custGeom>
              <a:rect b="b" l="l" r="r" t="t"/>
              <a:pathLst>
                <a:path extrusionOk="0" h="3268133" w="18203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8466" y="-8468"/>
              <a:ext cx="863600" cy="5698067"/>
            </a:xfrm>
            <a:custGeom>
              <a:rect b="b" l="l" r="r" t="t"/>
              <a:pathLst>
                <a:path extrusionOk="0" h="5698067" w="86360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3921"/>
              </a:schemeClr>
            </a:solidFill>
            <a:ln>
              <a:noFill/>
            </a:ln>
          </p:spPr>
        </p:sp>
      </p:grpSp>
      <p:sp>
        <p:nvSpPr>
          <p:cNvPr id="38" name="Google Shape;38;p2"/>
          <p:cNvSpPr txBox="1"/>
          <p:nvPr>
            <p:ph type="ctrTitle"/>
          </p:nvPr>
        </p:nvSpPr>
        <p:spPr>
          <a:xfrm>
            <a:off x="1130595" y="2404534"/>
            <a:ext cx="5826719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"/>
          <p:cNvSpPr txBox="1"/>
          <p:nvPr>
            <p:ph idx="1" type="subTitle"/>
          </p:nvPr>
        </p:nvSpPr>
        <p:spPr>
          <a:xfrm>
            <a:off x="1130595" y="4050834"/>
            <a:ext cx="5826719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2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1"/>
          <p:cNvSpPr txBox="1"/>
          <p:nvPr>
            <p:ph type="title"/>
          </p:nvPr>
        </p:nvSpPr>
        <p:spPr>
          <a:xfrm>
            <a:off x="609600" y="609600"/>
            <a:ext cx="6347714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1"/>
          <p:cNvSpPr txBox="1"/>
          <p:nvPr>
            <p:ph idx="1" type="body"/>
          </p:nvPr>
        </p:nvSpPr>
        <p:spPr>
          <a:xfrm>
            <a:off x="609600" y="4470400"/>
            <a:ext cx="6347714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7" name="Google Shape;97;p11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1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1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/>
          <p:nvPr>
            <p:ph type="title"/>
          </p:nvPr>
        </p:nvSpPr>
        <p:spPr>
          <a:xfrm>
            <a:off x="774885" y="609600"/>
            <a:ext cx="6072182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2"/>
          <p:cNvSpPr txBox="1"/>
          <p:nvPr>
            <p:ph idx="1" type="body"/>
          </p:nvPr>
        </p:nvSpPr>
        <p:spPr>
          <a:xfrm>
            <a:off x="1101074" y="3632200"/>
            <a:ext cx="54198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03" name="Google Shape;103;p12"/>
          <p:cNvSpPr txBox="1"/>
          <p:nvPr>
            <p:ph idx="2" type="body"/>
          </p:nvPr>
        </p:nvSpPr>
        <p:spPr>
          <a:xfrm>
            <a:off x="609598" y="4470400"/>
            <a:ext cx="6347715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4" name="Google Shape;104;p12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2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2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" name="Google Shape;107;p12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2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/>
          <p:nvPr>
            <p:ph type="title"/>
          </p:nvPr>
        </p:nvSpPr>
        <p:spPr>
          <a:xfrm>
            <a:off x="609598" y="1931988"/>
            <a:ext cx="6347715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3"/>
          <p:cNvSpPr txBox="1"/>
          <p:nvPr>
            <p:ph idx="1" type="body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2" name="Google Shape;112;p13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3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3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Name Card">
  <p:cSld name="Quote Name Card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 txBox="1"/>
          <p:nvPr>
            <p:ph type="title"/>
          </p:nvPr>
        </p:nvSpPr>
        <p:spPr>
          <a:xfrm>
            <a:off x="774885" y="609600"/>
            <a:ext cx="6072182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4"/>
          <p:cNvSpPr txBox="1"/>
          <p:nvPr>
            <p:ph idx="1" type="body"/>
          </p:nvPr>
        </p:nvSpPr>
        <p:spPr>
          <a:xfrm>
            <a:off x="609597" y="4013200"/>
            <a:ext cx="6347716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8" name="Google Shape;118;p14"/>
          <p:cNvSpPr txBox="1"/>
          <p:nvPr>
            <p:ph idx="2" type="body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9" name="Google Shape;119;p14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4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4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14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or False">
  <p:cSld name="True or False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/>
          <p:nvPr>
            <p:ph type="title"/>
          </p:nvPr>
        </p:nvSpPr>
        <p:spPr>
          <a:xfrm>
            <a:off x="615848" y="609600"/>
            <a:ext cx="6341465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5"/>
          <p:cNvSpPr txBox="1"/>
          <p:nvPr>
            <p:ph idx="1" type="body"/>
          </p:nvPr>
        </p:nvSpPr>
        <p:spPr>
          <a:xfrm>
            <a:off x="609597" y="4013200"/>
            <a:ext cx="6347716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7" name="Google Shape;127;p15"/>
          <p:cNvSpPr txBox="1"/>
          <p:nvPr>
            <p:ph idx="2" type="body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8" name="Google Shape;128;p15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5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5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 txBox="1"/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6"/>
          <p:cNvSpPr txBox="1"/>
          <p:nvPr>
            <p:ph idx="1" type="body"/>
          </p:nvPr>
        </p:nvSpPr>
        <p:spPr>
          <a:xfrm rot="5400000">
            <a:off x="1843070" y="927120"/>
            <a:ext cx="3880773" cy="6347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4" name="Google Shape;134;p16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6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6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/>
          <p:nvPr>
            <p:ph type="title"/>
          </p:nvPr>
        </p:nvSpPr>
        <p:spPr>
          <a:xfrm rot="5400000">
            <a:off x="3840993" y="2745920"/>
            <a:ext cx="5251451" cy="9788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7"/>
          <p:cNvSpPr txBox="1"/>
          <p:nvPr>
            <p:ph idx="1" type="body"/>
          </p:nvPr>
        </p:nvSpPr>
        <p:spPr>
          <a:xfrm rot="5400000">
            <a:off x="581386" y="637813"/>
            <a:ext cx="5251451" cy="5195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40" name="Google Shape;140;p17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7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 txBox="1"/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19"/>
          <p:cNvSpPr txBox="1"/>
          <p:nvPr>
            <p:ph idx="1" type="body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63" name="Google Shape;163;p19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19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19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/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"/>
          <p:cNvSpPr txBox="1"/>
          <p:nvPr>
            <p:ph idx="1" type="body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6" name="Google Shape;46;p3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/>
          <p:nvPr>
            <p:ph type="title"/>
          </p:nvPr>
        </p:nvSpPr>
        <p:spPr>
          <a:xfrm>
            <a:off x="609598" y="2700868"/>
            <a:ext cx="6347715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"/>
          <p:cNvSpPr txBox="1"/>
          <p:nvPr>
            <p:ph idx="1" type="body"/>
          </p:nvPr>
        </p:nvSpPr>
        <p:spPr>
          <a:xfrm>
            <a:off x="609598" y="4527448"/>
            <a:ext cx="6347715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4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"/>
          <p:cNvSpPr txBox="1"/>
          <p:nvPr>
            <p:ph type="title"/>
          </p:nvPr>
        </p:nvSpPr>
        <p:spPr>
          <a:xfrm>
            <a:off x="609600" y="609600"/>
            <a:ext cx="6347714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"/>
          <p:cNvSpPr txBox="1"/>
          <p:nvPr>
            <p:ph idx="1" type="body"/>
          </p:nvPr>
        </p:nvSpPr>
        <p:spPr>
          <a:xfrm>
            <a:off x="609600" y="2160589"/>
            <a:ext cx="3088109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58" name="Google Shape;58;p5"/>
          <p:cNvSpPr txBox="1"/>
          <p:nvPr>
            <p:ph idx="2" type="body"/>
          </p:nvPr>
        </p:nvSpPr>
        <p:spPr>
          <a:xfrm>
            <a:off x="3869204" y="2160590"/>
            <a:ext cx="3088110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59" name="Google Shape;59;p5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/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"/>
          <p:cNvSpPr txBox="1"/>
          <p:nvPr>
            <p:ph idx="1" type="body"/>
          </p:nvPr>
        </p:nvSpPr>
        <p:spPr>
          <a:xfrm>
            <a:off x="609599" y="2160983"/>
            <a:ext cx="309067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5" name="Google Shape;65;p6"/>
          <p:cNvSpPr txBox="1"/>
          <p:nvPr>
            <p:ph idx="2" type="body"/>
          </p:nvPr>
        </p:nvSpPr>
        <p:spPr>
          <a:xfrm>
            <a:off x="609599" y="2737246"/>
            <a:ext cx="3090672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6" name="Google Shape;66;p6"/>
          <p:cNvSpPr txBox="1"/>
          <p:nvPr>
            <p:ph idx="3" type="body"/>
          </p:nvPr>
        </p:nvSpPr>
        <p:spPr>
          <a:xfrm>
            <a:off x="3866640" y="2160983"/>
            <a:ext cx="309067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7" name="Google Shape;67;p6"/>
          <p:cNvSpPr txBox="1"/>
          <p:nvPr>
            <p:ph idx="4" type="body"/>
          </p:nvPr>
        </p:nvSpPr>
        <p:spPr>
          <a:xfrm>
            <a:off x="3866640" y="2737246"/>
            <a:ext cx="3090672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8" name="Google Shape;68;p6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6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"/>
          <p:cNvSpPr txBox="1"/>
          <p:nvPr>
            <p:ph type="title"/>
          </p:nvPr>
        </p:nvSpPr>
        <p:spPr>
          <a:xfrm>
            <a:off x="609599" y="609600"/>
            <a:ext cx="6347714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7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8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8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 txBox="1"/>
          <p:nvPr>
            <p:ph type="title"/>
          </p:nvPr>
        </p:nvSpPr>
        <p:spPr>
          <a:xfrm>
            <a:off x="609599" y="1498604"/>
            <a:ext cx="2790182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9"/>
          <p:cNvSpPr txBox="1"/>
          <p:nvPr>
            <p:ph idx="1" type="body"/>
          </p:nvPr>
        </p:nvSpPr>
        <p:spPr>
          <a:xfrm>
            <a:off x="3571275" y="514925"/>
            <a:ext cx="3386037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83" name="Google Shape;83;p9"/>
          <p:cNvSpPr txBox="1"/>
          <p:nvPr>
            <p:ph idx="2" type="body"/>
          </p:nvPr>
        </p:nvSpPr>
        <p:spPr>
          <a:xfrm>
            <a:off x="609599" y="2777069"/>
            <a:ext cx="2790182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40"/>
              <a:buNone/>
              <a:defRPr sz="105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9pPr>
          </a:lstStyle>
          <a:p/>
        </p:txBody>
      </p:sp>
      <p:sp>
        <p:nvSpPr>
          <p:cNvPr id="84" name="Google Shape;84;p9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9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9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/>
          <p:nvPr>
            <p:ph type="title"/>
          </p:nvPr>
        </p:nvSpPr>
        <p:spPr>
          <a:xfrm>
            <a:off x="609599" y="4800600"/>
            <a:ext cx="6347714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0"/>
          <p:cNvSpPr/>
          <p:nvPr>
            <p:ph idx="2" type="pic"/>
          </p:nvPr>
        </p:nvSpPr>
        <p:spPr>
          <a:xfrm>
            <a:off x="609599" y="609600"/>
            <a:ext cx="6347714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0"/>
          <p:cNvSpPr txBox="1"/>
          <p:nvPr>
            <p:ph idx="1" type="body"/>
          </p:nvPr>
        </p:nvSpPr>
        <p:spPr>
          <a:xfrm>
            <a:off x="609599" y="5367338"/>
            <a:ext cx="6347714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1" name="Google Shape;91;p10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0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0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11" name="Google Shape;11;p1"/>
            <p:cNvSpPr/>
            <p:nvPr/>
          </p:nvSpPr>
          <p:spPr>
            <a:xfrm>
              <a:off x="-8467" y="4013200"/>
              <a:ext cx="457200" cy="2853267"/>
            </a:xfrm>
            <a:custGeom>
              <a:rect b="b" l="l" r="r" t="t"/>
              <a:pathLst>
                <a:path extrusionOk="0" h="2853267" w="457200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392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" name="Google Shape;12;p1"/>
            <p:cNvCxnSpPr/>
            <p:nvPr/>
          </p:nvCxnSpPr>
          <p:spPr>
            <a:xfrm flipH="1" rot="10800000">
              <a:off x="5130830" y="4175605"/>
              <a:ext cx="4022475" cy="2682396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" name="Google Shape;13;p1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" name="Google Shape;14;p1"/>
            <p:cNvSpPr/>
            <p:nvPr/>
          </p:nvSpPr>
          <p:spPr>
            <a:xfrm>
              <a:off x="6891896" y="1"/>
              <a:ext cx="2269442" cy="6866466"/>
            </a:xfrm>
            <a:custGeom>
              <a:rect b="b" l="l" r="r" t="t"/>
              <a:pathLst>
                <a:path extrusionOk="0" h="6866466" w="2269442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7205158" y="-8467"/>
              <a:ext cx="1948147" cy="6866467"/>
            </a:xfrm>
            <a:custGeom>
              <a:rect b="b" l="l" r="r" t="t"/>
              <a:pathLst>
                <a:path extrusionOk="0" h="6866467" w="194814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6637896" y="3920066"/>
              <a:ext cx="2513565" cy="2937933"/>
            </a:xfrm>
            <a:custGeom>
              <a:rect b="b" l="l" r="r" t="t"/>
              <a:pathLst>
                <a:path extrusionOk="0" h="3810000" w="3259667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7010429" y="-8467"/>
              <a:ext cx="2142876" cy="6866467"/>
            </a:xfrm>
            <a:custGeom>
              <a:rect b="b" l="l" r="r" t="t"/>
              <a:pathLst>
                <a:path extrusionOk="0" h="6866467" w="28532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19"/>
              </a:srgbClr>
            </a:solidFill>
            <a:ln>
              <a:noFill/>
            </a:ln>
          </p:spPr>
        </p:sp>
        <p:sp>
          <p:nvSpPr>
            <p:cNvPr id="18" name="Google Shape;18;p1"/>
            <p:cNvSpPr/>
            <p:nvPr/>
          </p:nvSpPr>
          <p:spPr>
            <a:xfrm>
              <a:off x="8295776" y="-8467"/>
              <a:ext cx="857530" cy="6866467"/>
            </a:xfrm>
            <a:custGeom>
              <a:rect b="b" l="l" r="r" t="t"/>
              <a:pathLst>
                <a:path extrusionOk="0" h="6866467" w="1286933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6901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8077231" y="-8468"/>
              <a:ext cx="1066770" cy="6866467"/>
            </a:xfrm>
            <a:custGeom>
              <a:rect b="b" l="l" r="r" t="t"/>
              <a:pathLst>
                <a:path extrusionOk="0" h="6866467" w="1270244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8060297" y="4893733"/>
              <a:ext cx="1094086" cy="1964267"/>
            </a:xfrm>
            <a:custGeom>
              <a:rect b="b" l="l" r="r" t="t"/>
              <a:pathLst>
                <a:path extrusionOk="0" h="3268133" w="18203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1"/>
          <p:cNvSpPr txBox="1"/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1"/>
          <p:cNvSpPr txBox="1"/>
          <p:nvPr>
            <p:ph idx="1" type="body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3" name="Google Shape;23;p1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4" name="Google Shape;24;p1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5" name="Google Shape;25;p1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18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145" name="Google Shape;145;p18"/>
            <p:cNvSpPr/>
            <p:nvPr/>
          </p:nvSpPr>
          <p:spPr>
            <a:xfrm>
              <a:off x="-8467" y="4013200"/>
              <a:ext cx="457200" cy="2853267"/>
            </a:xfrm>
            <a:custGeom>
              <a:rect b="b" l="l" r="r" t="t"/>
              <a:pathLst>
                <a:path extrusionOk="0" h="2853267" w="457200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392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6" name="Google Shape;146;p18"/>
            <p:cNvCxnSpPr/>
            <p:nvPr/>
          </p:nvCxnSpPr>
          <p:spPr>
            <a:xfrm flipH="1" rot="10800000">
              <a:off x="5130830" y="4175605"/>
              <a:ext cx="4022475" cy="2682396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7" name="Google Shape;147;p18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8" name="Google Shape;148;p18"/>
            <p:cNvSpPr/>
            <p:nvPr/>
          </p:nvSpPr>
          <p:spPr>
            <a:xfrm>
              <a:off x="6891896" y="1"/>
              <a:ext cx="2269442" cy="6866466"/>
            </a:xfrm>
            <a:custGeom>
              <a:rect b="b" l="l" r="r" t="t"/>
              <a:pathLst>
                <a:path extrusionOk="0" h="6866466" w="2269442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7205158" y="-8467"/>
              <a:ext cx="1948147" cy="6866467"/>
            </a:xfrm>
            <a:custGeom>
              <a:rect b="b" l="l" r="r" t="t"/>
              <a:pathLst>
                <a:path extrusionOk="0" h="6866467" w="194814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6637896" y="3920066"/>
              <a:ext cx="2513565" cy="2937933"/>
            </a:xfrm>
            <a:custGeom>
              <a:rect b="b" l="l" r="r" t="t"/>
              <a:pathLst>
                <a:path extrusionOk="0" h="3810000" w="3259667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8"/>
            <p:cNvSpPr/>
            <p:nvPr/>
          </p:nvSpPr>
          <p:spPr>
            <a:xfrm>
              <a:off x="7010429" y="-8467"/>
              <a:ext cx="2142876" cy="6866467"/>
            </a:xfrm>
            <a:custGeom>
              <a:rect b="b" l="l" r="r" t="t"/>
              <a:pathLst>
                <a:path extrusionOk="0" h="6866467" w="28532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19"/>
              </a:srgbClr>
            </a:solidFill>
            <a:ln>
              <a:noFill/>
            </a:ln>
          </p:spPr>
        </p:sp>
        <p:sp>
          <p:nvSpPr>
            <p:cNvPr id="152" name="Google Shape;152;p18"/>
            <p:cNvSpPr/>
            <p:nvPr/>
          </p:nvSpPr>
          <p:spPr>
            <a:xfrm>
              <a:off x="8295776" y="-8467"/>
              <a:ext cx="857530" cy="6866467"/>
            </a:xfrm>
            <a:custGeom>
              <a:rect b="b" l="l" r="r" t="t"/>
              <a:pathLst>
                <a:path extrusionOk="0" h="6866467" w="1286933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6901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8"/>
            <p:cNvSpPr/>
            <p:nvPr/>
          </p:nvSpPr>
          <p:spPr>
            <a:xfrm>
              <a:off x="8077231" y="-8468"/>
              <a:ext cx="1066770" cy="6866467"/>
            </a:xfrm>
            <a:custGeom>
              <a:rect b="b" l="l" r="r" t="t"/>
              <a:pathLst>
                <a:path extrusionOk="0" h="6866467" w="1270244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8"/>
            <p:cNvSpPr/>
            <p:nvPr/>
          </p:nvSpPr>
          <p:spPr>
            <a:xfrm>
              <a:off x="8060297" y="4893733"/>
              <a:ext cx="1094086" cy="1964267"/>
            </a:xfrm>
            <a:custGeom>
              <a:rect b="b" l="l" r="r" t="t"/>
              <a:pathLst>
                <a:path extrusionOk="0" h="3268133" w="18203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" name="Google Shape;155;p18"/>
          <p:cNvSpPr txBox="1"/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18"/>
          <p:cNvSpPr txBox="1"/>
          <p:nvPr>
            <p:ph idx="1" type="body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57" name="Google Shape;157;p18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58" name="Google Shape;158;p18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59" name="Google Shape;159;p18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</p:sldLayoutIdLst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Relationship Id="rId4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4.jpg"/><Relationship Id="rId6" Type="http://schemas.openxmlformats.org/officeDocument/2006/relationships/image" Target="../media/image9.png"/><Relationship Id="rId7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5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Relationship Id="rId4" Type="http://schemas.openxmlformats.org/officeDocument/2006/relationships/hyperlink" Target="mailto:tbishop4@elon.edu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mailto:ewinterichknox@elon.edu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0"/>
          <p:cNvSpPr txBox="1"/>
          <p:nvPr>
            <p:ph type="ctrTitle"/>
          </p:nvPr>
        </p:nvSpPr>
        <p:spPr>
          <a:xfrm>
            <a:off x="102775" y="3857750"/>
            <a:ext cx="7782300" cy="1444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47625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rebuchet MS"/>
              <a:buNone/>
            </a:pPr>
            <a:r>
              <a:rPr lang="en-US" sz="6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ELON ACADEMY</a:t>
            </a:r>
            <a:endParaRPr sz="4300">
              <a:solidFill>
                <a:schemeClr val="accent3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172" name="Google Shape;172;p20"/>
          <p:cNvSpPr txBox="1"/>
          <p:nvPr>
            <p:ph idx="1" type="subTitle"/>
          </p:nvPr>
        </p:nvSpPr>
        <p:spPr>
          <a:xfrm>
            <a:off x="568425" y="5759750"/>
            <a:ext cx="7029300" cy="10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b="1" lang="en-US" sz="2700">
                <a:solidFill>
                  <a:schemeClr val="accent1"/>
                </a:solidFill>
              </a:rPr>
              <a:t>Saturday, February 17, 2024!</a:t>
            </a:r>
            <a:endParaRPr b="1" sz="2700">
              <a:solidFill>
                <a:schemeClr val="accent1"/>
              </a:solidFill>
            </a:endParaRPr>
          </a:p>
        </p:txBody>
      </p:sp>
      <p:cxnSp>
        <p:nvCxnSpPr>
          <p:cNvPr id="173" name="Google Shape;173;p20"/>
          <p:cNvCxnSpPr/>
          <p:nvPr/>
        </p:nvCxnSpPr>
        <p:spPr>
          <a:xfrm>
            <a:off x="249009" y="3433493"/>
            <a:ext cx="3412056" cy="0"/>
          </a:xfrm>
          <a:prstGeom prst="straightConnector1">
            <a:avLst/>
          </a:prstGeom>
          <a:noFill/>
          <a:ln cap="rnd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20"/>
          <p:cNvSpPr txBox="1"/>
          <p:nvPr/>
        </p:nvSpPr>
        <p:spPr>
          <a:xfrm>
            <a:off x="2318225" y="5194250"/>
            <a:ext cx="36576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Morning Meeting</a:t>
            </a:r>
            <a:endParaRPr b="1" sz="16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5" name="Google Shape;175;p20"/>
          <p:cNvPicPr preferRelativeResize="0"/>
          <p:nvPr/>
        </p:nvPicPr>
        <p:blipFill rotWithShape="1">
          <a:blip r:embed="rId3">
            <a:alphaModFix/>
          </a:blip>
          <a:srcRect b="9058" l="1569" r="1569" t="26562"/>
          <a:stretch/>
        </p:blipFill>
        <p:spPr>
          <a:xfrm>
            <a:off x="0" y="0"/>
            <a:ext cx="9144003" cy="39407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6" name="Google Shape;176;p20"/>
          <p:cNvPicPr preferRelativeResize="0"/>
          <p:nvPr/>
        </p:nvPicPr>
        <p:blipFill rotWithShape="1">
          <a:blip r:embed="rId4">
            <a:alphaModFix/>
          </a:blip>
          <a:srcRect b="38373" l="37196" r="35254" t="15471"/>
          <a:stretch/>
        </p:blipFill>
        <p:spPr>
          <a:xfrm rot="-1301954">
            <a:off x="7154926" y="4792886"/>
            <a:ext cx="1425601" cy="1532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7" name="Google Shape;177;p20"/>
          <p:cNvSpPr/>
          <p:nvPr/>
        </p:nvSpPr>
        <p:spPr>
          <a:xfrm rot="640147">
            <a:off x="8082220" y="3802509"/>
            <a:ext cx="725950" cy="719831"/>
          </a:xfrm>
          <a:prstGeom prst="hear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571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8" name="Google Shape;178;p20"/>
          <p:cNvSpPr/>
          <p:nvPr/>
        </p:nvSpPr>
        <p:spPr>
          <a:xfrm rot="-2576997">
            <a:off x="795583" y="5141325"/>
            <a:ext cx="747183" cy="740823"/>
          </a:xfrm>
          <a:prstGeom prst="hear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571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9" name="Google Shape;179;p20"/>
          <p:cNvSpPr/>
          <p:nvPr/>
        </p:nvSpPr>
        <p:spPr>
          <a:xfrm rot="-1393531">
            <a:off x="537029" y="5746437"/>
            <a:ext cx="419170" cy="419170"/>
          </a:xfrm>
          <a:prstGeom prst="hear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571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9"/>
          <p:cNvSpPr txBox="1"/>
          <p:nvPr>
            <p:ph type="title"/>
          </p:nvPr>
        </p:nvSpPr>
        <p:spPr>
          <a:xfrm>
            <a:off x="609599" y="609600"/>
            <a:ext cx="6347700" cy="132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Upcoming Elon events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/>
              <a:t>(Free with your Phoenix card!)</a:t>
            </a:r>
            <a:endParaRPr sz="2900"/>
          </a:p>
        </p:txBody>
      </p:sp>
      <p:sp>
        <p:nvSpPr>
          <p:cNvPr id="326" name="Google Shape;326;p29"/>
          <p:cNvSpPr txBox="1"/>
          <p:nvPr>
            <p:ph idx="1" type="body"/>
          </p:nvPr>
        </p:nvSpPr>
        <p:spPr>
          <a:xfrm>
            <a:off x="705750" y="1984150"/>
            <a:ext cx="6347700" cy="4562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Today</a:t>
            </a:r>
            <a:endParaRPr b="1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>
                <a:solidFill>
                  <a:schemeClr val="accent2"/>
                </a:solidFill>
              </a:rPr>
              <a:t>Abusua</a:t>
            </a:r>
            <a:r>
              <a:rPr b="1" lang="en-US">
                <a:solidFill>
                  <a:schemeClr val="accent2"/>
                </a:solidFill>
              </a:rPr>
              <a:t>, Black History Month Dance Concert</a:t>
            </a:r>
            <a:endParaRPr b="1">
              <a:solidFill>
                <a:schemeClr val="accent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McCrary Theatre, Center for the Arts, 2 pm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Sunday, February 18th (tomorrow)</a:t>
            </a:r>
            <a:endParaRPr b="1"/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chemeClr val="accent2"/>
                </a:solidFill>
              </a:rPr>
              <a:t>Enchanted </a:t>
            </a:r>
            <a:endParaRPr b="1" i="1">
              <a:solidFill>
                <a:schemeClr val="accent2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Turner Theatre @ 3 pm and  7 pm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Saturday, February 24th </a:t>
            </a:r>
            <a:endParaRPr b="1"/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accent2"/>
                </a:solidFill>
              </a:rPr>
              <a:t>Elon Jazz Festival Concert</a:t>
            </a:r>
            <a:r>
              <a:rPr lang="en-US">
                <a:solidFill>
                  <a:schemeClr val="accent2"/>
                </a:solidFill>
              </a:rPr>
              <a:t> w/ special guest Kris J. </a:t>
            </a:r>
            <a:endParaRPr>
              <a:solidFill>
                <a:schemeClr val="accent2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McCrary Theatre, Center for the Arts @ 7:30 pm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Sunday, February 25th</a:t>
            </a:r>
            <a:endParaRPr b="1"/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accent2"/>
                </a:solidFill>
              </a:rPr>
              <a:t>Elon Women’s Basketball vs. NC A</a:t>
            </a:r>
            <a:r>
              <a:rPr b="1" lang="en-US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&amp;</a:t>
            </a:r>
            <a:r>
              <a:rPr b="1" lang="en-US">
                <a:solidFill>
                  <a:schemeClr val="accent2"/>
                </a:solidFill>
              </a:rPr>
              <a:t>T </a:t>
            </a:r>
            <a:endParaRPr b="1">
              <a:solidFill>
                <a:schemeClr val="accent2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Schar Center @ 2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7" name="Google Shape;327;p29"/>
          <p:cNvPicPr preferRelativeResize="0"/>
          <p:nvPr/>
        </p:nvPicPr>
        <p:blipFill rotWithShape="1">
          <a:blip r:embed="rId3">
            <a:alphaModFix/>
          </a:blip>
          <a:srcRect b="11269" l="0" r="0" t="-11270"/>
          <a:stretch/>
        </p:blipFill>
        <p:spPr>
          <a:xfrm>
            <a:off x="6788250" y="1058101"/>
            <a:ext cx="2355750" cy="353358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8" name="Google Shape;32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0075" y="4392675"/>
            <a:ext cx="2355750" cy="15705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9" name="Google Shape;32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8250" y="0"/>
            <a:ext cx="2355750" cy="15705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0" name="Google Shape;33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4451" y="5342375"/>
            <a:ext cx="1515625" cy="151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94675" y="5734324"/>
            <a:ext cx="1320900" cy="1023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0"/>
          <p:cNvSpPr/>
          <p:nvPr/>
        </p:nvSpPr>
        <p:spPr>
          <a:xfrm>
            <a:off x="6880900" y="-8375"/>
            <a:ext cx="2263200" cy="6866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A group of people posing for a photo&#10;&#10;Description automatically generated" id="337" name="Google Shape;337;p30"/>
          <p:cNvPicPr preferRelativeResize="0"/>
          <p:nvPr/>
        </p:nvPicPr>
        <p:blipFill rotWithShape="1">
          <a:blip r:embed="rId3">
            <a:alphaModFix/>
          </a:blip>
          <a:srcRect b="4421" l="25332" r="30542" t="0"/>
          <a:stretch/>
        </p:blipFill>
        <p:spPr>
          <a:xfrm>
            <a:off x="20" y="-1"/>
            <a:ext cx="4046200" cy="6858001"/>
          </a:xfrm>
          <a:custGeom>
            <a:rect b="b" l="l" r="r" t="t"/>
            <a:pathLst>
              <a:path extrusionOk="0" h="6858000" w="539496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38" name="Google Shape;338;p30"/>
          <p:cNvSpPr txBox="1"/>
          <p:nvPr/>
        </p:nvSpPr>
        <p:spPr>
          <a:xfrm>
            <a:off x="-449900" y="105650"/>
            <a:ext cx="4459500" cy="1667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38100">
              <a:srgbClr val="000000">
                <a:alpha val="92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20" u="sng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rPr>
              <a:t>College Acceptances!</a:t>
            </a:r>
            <a:br>
              <a:rPr lang="en-US" sz="3259" u="sng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rPr>
            </a:br>
            <a:endParaRPr sz="3259" u="sng">
              <a:solidFill>
                <a:schemeClr val="accent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339" name="Google Shape;339;p30"/>
          <p:cNvSpPr/>
          <p:nvPr/>
        </p:nvSpPr>
        <p:spPr>
          <a:xfrm rot="10800000">
            <a:off x="-78" y="54"/>
            <a:ext cx="632025" cy="5666100"/>
          </a:xfrm>
          <a:prstGeom prst="triangle">
            <a:avLst>
              <a:gd fmla="val 100000" name="adj"/>
            </a:avLst>
          </a:prstGeom>
          <a:solidFill>
            <a:schemeClr val="accent1">
              <a:alpha val="839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0"/>
          <p:cNvSpPr/>
          <p:nvPr/>
        </p:nvSpPr>
        <p:spPr>
          <a:xfrm>
            <a:off x="5411700" y="-4200"/>
            <a:ext cx="2263200" cy="6866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1" name="Google Shape;341;p30"/>
          <p:cNvSpPr txBox="1"/>
          <p:nvPr>
            <p:ph type="title"/>
          </p:nvPr>
        </p:nvSpPr>
        <p:spPr>
          <a:xfrm>
            <a:off x="4046225" y="29575"/>
            <a:ext cx="4613700" cy="67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b="1" lang="en-US" sz="1800">
                <a:solidFill>
                  <a:schemeClr val="dk1"/>
                </a:solidFill>
              </a:rPr>
              <a:t>Amani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Fayetteville State University, 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Wingate, NC-Central, 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UNC-Greensboro, NC A&amp;T</a:t>
            </a:r>
            <a:br>
              <a:rPr lang="en-US" sz="1800"/>
            </a:br>
            <a:br>
              <a:rPr lang="en-US" sz="1800"/>
            </a:br>
            <a:r>
              <a:rPr b="1" lang="en-US" sz="1800">
                <a:solidFill>
                  <a:schemeClr val="dk1"/>
                </a:solidFill>
              </a:rPr>
              <a:t>Chloé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UNC-Greensboro, Duke University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b="1" lang="en-US" sz="1800">
                <a:solidFill>
                  <a:schemeClr val="dk1"/>
                </a:solidFill>
              </a:rPr>
              <a:t>George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East Carolina, UNC-Charlotte, UNC-Asheville, Rutgers, Penn. State, University of Oklahoma, University  at Albany, NC State</a:t>
            </a:r>
            <a:br>
              <a:rPr lang="en-US" sz="1800">
                <a:solidFill>
                  <a:schemeClr val="accent2"/>
                </a:solidFill>
              </a:rPr>
            </a:br>
            <a:br>
              <a:rPr lang="en-US" sz="1800">
                <a:solidFill>
                  <a:schemeClr val="accent2"/>
                </a:solidFill>
              </a:rPr>
            </a:br>
            <a:r>
              <a:rPr b="1" i="0" lang="en-US" sz="1800">
                <a:solidFill>
                  <a:schemeClr val="dk1"/>
                </a:solidFill>
              </a:rPr>
              <a:t>Ja’Sāi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i="0" lang="en-US" sz="1800">
                <a:solidFill>
                  <a:schemeClr val="accent2"/>
                </a:solidFill>
              </a:rPr>
              <a:t>Guilford College, Winston-Salem State</a:t>
            </a:r>
            <a:r>
              <a:rPr lang="en-US" sz="1800">
                <a:solidFill>
                  <a:schemeClr val="accent2"/>
                </a:solidFill>
              </a:rPr>
              <a:t>, </a:t>
            </a:r>
            <a:r>
              <a:rPr lang="en-US" sz="1800">
                <a:solidFill>
                  <a:schemeClr val="accent2"/>
                </a:solidFill>
              </a:rPr>
              <a:t>UNC-Greensboro, Elon, UNC-Charlotte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t/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b="1" lang="en-US" sz="1800">
                <a:solidFill>
                  <a:schemeClr val="dk1"/>
                </a:solidFill>
              </a:rPr>
              <a:t>Jaylon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East Carolina, UNC-Greensboro, 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Winston-Salem State, 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NC-Central, Western Carolina, Guilford College, NC Wesleyan, UNC-Pembroke, UNC-Asheville</a:t>
            </a:r>
            <a:br>
              <a:rPr lang="en-US" sz="1800">
                <a:solidFill>
                  <a:schemeClr val="accent2"/>
                </a:solidFill>
              </a:rPr>
            </a:br>
            <a:br>
              <a:rPr lang="en-US" sz="1800">
                <a:solidFill>
                  <a:schemeClr val="accent2"/>
                </a:solidFill>
              </a:rPr>
            </a:br>
            <a:endParaRPr sz="1800">
              <a:solidFill>
                <a:schemeClr val="accent2"/>
              </a:solidFill>
            </a:endParaRPr>
          </a:p>
        </p:txBody>
      </p:sp>
      <p:sp>
        <p:nvSpPr>
          <p:cNvPr id="342" name="Google Shape;342;p30"/>
          <p:cNvSpPr/>
          <p:nvPr/>
        </p:nvSpPr>
        <p:spPr>
          <a:xfrm>
            <a:off x="8299800" y="-8525"/>
            <a:ext cx="844200" cy="6866400"/>
          </a:xfrm>
          <a:prstGeom prst="triangle">
            <a:avLst>
              <a:gd fmla="val 100000" name="adj"/>
            </a:avLst>
          </a:prstGeom>
          <a:solidFill>
            <a:schemeClr val="accent1">
              <a:alpha val="839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31"/>
          <p:cNvGrpSpPr/>
          <p:nvPr/>
        </p:nvGrpSpPr>
        <p:grpSpPr>
          <a:xfrm>
            <a:off x="-78" y="-8467"/>
            <a:ext cx="9144178" cy="6866580"/>
            <a:chOff x="-104" y="-8467"/>
            <a:chExt cx="12192237" cy="6866580"/>
          </a:xfrm>
        </p:grpSpPr>
        <p:cxnSp>
          <p:nvCxnSpPr>
            <p:cNvPr id="348" name="Google Shape;348;p3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49" name="Google Shape;349;p31"/>
            <p:cNvCxnSpPr/>
            <p:nvPr/>
          </p:nvCxnSpPr>
          <p:spPr>
            <a:xfrm flipH="1">
              <a:off x="7425125" y="3681413"/>
              <a:ext cx="4763700" cy="3176700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50" name="Google Shape;350;p31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20"/>
              </a:schemeClr>
            </a:solidFill>
            <a:ln>
              <a:noFill/>
            </a:ln>
          </p:spPr>
        </p:sp>
        <p:sp>
          <p:nvSpPr>
            <p:cNvPr id="351" name="Google Shape;351;p31"/>
            <p:cNvSpPr/>
            <p:nvPr/>
          </p:nvSpPr>
          <p:spPr>
            <a:xfrm>
              <a:off x="9603442" y="-8467"/>
              <a:ext cx="258617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52" name="Google Shape;352;p31"/>
            <p:cNvSpPr/>
            <p:nvPr/>
          </p:nvSpPr>
          <p:spPr>
            <a:xfrm>
              <a:off x="8932333" y="3048000"/>
              <a:ext cx="3259800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1"/>
            <p:cNvSpPr/>
            <p:nvPr/>
          </p:nvSpPr>
          <p:spPr>
            <a:xfrm>
              <a:off x="9334500" y="-8467"/>
              <a:ext cx="2850868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20"/>
              </a:srgbClr>
            </a:solidFill>
            <a:ln>
              <a:noFill/>
            </a:ln>
          </p:spPr>
        </p:sp>
        <p:sp>
          <p:nvSpPr>
            <p:cNvPr id="354" name="Google Shape;354;p31"/>
            <p:cNvSpPr/>
            <p:nvPr/>
          </p:nvSpPr>
          <p:spPr>
            <a:xfrm>
              <a:off x="10898730" y="-8467"/>
              <a:ext cx="1290094" cy="6858000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020"/>
              </a:srgbClr>
            </a:solidFill>
            <a:ln>
              <a:noFill/>
            </a:ln>
          </p:spPr>
        </p:sp>
        <p:sp>
          <p:nvSpPr>
            <p:cNvPr id="355" name="Google Shape;355;p31"/>
            <p:cNvSpPr/>
            <p:nvPr/>
          </p:nvSpPr>
          <p:spPr>
            <a:xfrm>
              <a:off x="10938999" y="-8467"/>
              <a:ext cx="1249825" cy="6858000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19"/>
              </a:schemeClr>
            </a:solidFill>
            <a:ln>
              <a:noFill/>
            </a:ln>
          </p:spPr>
        </p:sp>
        <p:sp>
          <p:nvSpPr>
            <p:cNvPr id="356" name="Google Shape;356;p31"/>
            <p:cNvSpPr/>
            <p:nvPr/>
          </p:nvSpPr>
          <p:spPr>
            <a:xfrm>
              <a:off x="10371666" y="3589867"/>
              <a:ext cx="1817100" cy="3268200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1"/>
            <p:cNvSpPr/>
            <p:nvPr/>
          </p:nvSpPr>
          <p:spPr>
            <a:xfrm rot="10800000">
              <a:off x="-104" y="54"/>
              <a:ext cx="842700" cy="5666100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39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group of people posing for a photo&#10;&#10;Description automatically generated" id="358" name="Google Shape;358;p31"/>
          <p:cNvPicPr preferRelativeResize="0"/>
          <p:nvPr/>
        </p:nvPicPr>
        <p:blipFill rotWithShape="1">
          <a:blip r:embed="rId3">
            <a:alphaModFix/>
          </a:blip>
          <a:srcRect b="4425" l="25333" r="30540" t="0"/>
          <a:stretch/>
        </p:blipFill>
        <p:spPr>
          <a:xfrm>
            <a:off x="20" y="-1"/>
            <a:ext cx="4046220" cy="6858000"/>
          </a:xfrm>
          <a:custGeom>
            <a:rect b="b" l="l" r="r" t="t"/>
            <a:pathLst>
              <a:path extrusionOk="0" h="6858000" w="539496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59" name="Google Shape;359;p31"/>
          <p:cNvSpPr txBox="1"/>
          <p:nvPr/>
        </p:nvSpPr>
        <p:spPr>
          <a:xfrm>
            <a:off x="-449900" y="105650"/>
            <a:ext cx="4459500" cy="1667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3810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20" u="sng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rPr>
              <a:t>College Acceptances!</a:t>
            </a:r>
            <a:br>
              <a:rPr lang="en-US" sz="3259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rPr>
            </a:br>
            <a:endParaRPr sz="3259">
              <a:solidFill>
                <a:schemeClr val="accent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360" name="Google Shape;360;p31"/>
          <p:cNvSpPr/>
          <p:nvPr/>
        </p:nvSpPr>
        <p:spPr>
          <a:xfrm>
            <a:off x="7120775" y="-8475"/>
            <a:ext cx="2263200" cy="663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1" name="Google Shape;361;p31"/>
          <p:cNvSpPr/>
          <p:nvPr/>
        </p:nvSpPr>
        <p:spPr>
          <a:xfrm>
            <a:off x="4684525" y="-4200"/>
            <a:ext cx="4459500" cy="6866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2" name="Google Shape;362;p31"/>
          <p:cNvSpPr/>
          <p:nvPr/>
        </p:nvSpPr>
        <p:spPr>
          <a:xfrm>
            <a:off x="8626850" y="-71775"/>
            <a:ext cx="711300" cy="6933900"/>
          </a:xfrm>
          <a:prstGeom prst="triangle">
            <a:avLst>
              <a:gd fmla="val 100000" name="adj"/>
            </a:avLst>
          </a:prstGeom>
          <a:solidFill>
            <a:schemeClr val="accent1">
              <a:alpha val="839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1"/>
          <p:cNvSpPr txBox="1"/>
          <p:nvPr>
            <p:ph type="title"/>
          </p:nvPr>
        </p:nvSpPr>
        <p:spPr>
          <a:xfrm>
            <a:off x="4158950" y="363300"/>
            <a:ext cx="4510200" cy="62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b="1" lang="en-US" sz="1800">
                <a:solidFill>
                  <a:schemeClr val="dk1"/>
                </a:solidFill>
              </a:rPr>
              <a:t>Jimmy 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b="1" lang="en-US" sz="1800">
                <a:solidFill>
                  <a:schemeClr val="accent2"/>
                </a:solidFill>
              </a:rPr>
              <a:t>NC A&amp;T, Elon, ECSU, UNC-Pembroke</a:t>
            </a:r>
            <a:endParaRPr b="1"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b="1" lang="en-US" sz="1800">
                <a:solidFill>
                  <a:schemeClr val="dk1"/>
                </a:solidFill>
              </a:rPr>
              <a:t>Jonathan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  <a:highlight>
                  <a:schemeClr val="lt1"/>
                </a:highlight>
              </a:rPr>
              <a:t>UNC-Greensboro, High Point, </a:t>
            </a:r>
            <a:endParaRPr sz="1800">
              <a:solidFill>
                <a:schemeClr val="accent2"/>
              </a:solidFill>
              <a:highlight>
                <a:schemeClr val="lt1"/>
              </a:highlight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  <a:highlight>
                  <a:schemeClr val="lt1"/>
                </a:highlight>
              </a:rPr>
              <a:t>Arizona State, University of Arizona, </a:t>
            </a:r>
            <a:endParaRPr sz="1800">
              <a:solidFill>
                <a:schemeClr val="accent2"/>
              </a:solidFill>
              <a:highlight>
                <a:schemeClr val="lt1"/>
              </a:highlight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  <a:highlight>
                  <a:schemeClr val="lt1"/>
                </a:highlight>
              </a:rPr>
              <a:t>East Carolina, App State, NC A&amp;T, University of </a:t>
            </a:r>
            <a:r>
              <a:rPr lang="en-US" sz="1800">
                <a:solidFill>
                  <a:schemeClr val="accent2"/>
                </a:solidFill>
              </a:rPr>
              <a:t>Alabama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b="1" lang="en-US" sz="1800">
                <a:solidFill>
                  <a:schemeClr val="dk1"/>
                </a:solidFill>
              </a:rPr>
              <a:t>Marco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Guilford College, East Carolina, Winston Salem State, UNC-Greensboro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b="1" lang="en-US" sz="1800">
                <a:solidFill>
                  <a:schemeClr val="dk1"/>
                </a:solidFill>
              </a:rPr>
              <a:t>Nats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Campbell University, Meredith College, Hollins College, UNC-Greensboro, UNC-Charlotte, Fayetteville State University, Elon, UNC-Pembroke, Charleston Southern University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t/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b="1" lang="en-US" sz="1800">
                <a:solidFill>
                  <a:schemeClr val="dk1"/>
                </a:solidFill>
              </a:rPr>
              <a:t>Noel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Winston-Salem State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t/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b="1" lang="en-US" sz="1800">
                <a:solidFill>
                  <a:schemeClr val="dk1"/>
                </a:solidFill>
              </a:rPr>
              <a:t>Sirah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UNC-Greensboro, North Carolina Central,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UNC-Chapel Hill, Appalachian State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t/>
            </a:r>
            <a:endParaRPr sz="180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32"/>
          <p:cNvGrpSpPr/>
          <p:nvPr/>
        </p:nvGrpSpPr>
        <p:grpSpPr>
          <a:xfrm>
            <a:off x="-78" y="-8467"/>
            <a:ext cx="9144178" cy="6866580"/>
            <a:chOff x="-104" y="-8467"/>
            <a:chExt cx="12192237" cy="6866580"/>
          </a:xfrm>
        </p:grpSpPr>
        <p:cxnSp>
          <p:nvCxnSpPr>
            <p:cNvPr id="369" name="Google Shape;369;p3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0" name="Google Shape;370;p32"/>
            <p:cNvCxnSpPr/>
            <p:nvPr/>
          </p:nvCxnSpPr>
          <p:spPr>
            <a:xfrm flipH="1">
              <a:off x="7425125" y="3681413"/>
              <a:ext cx="4763700" cy="3176700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71" name="Google Shape;371;p32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20"/>
              </a:schemeClr>
            </a:solidFill>
            <a:ln>
              <a:noFill/>
            </a:ln>
          </p:spPr>
        </p:sp>
        <p:sp>
          <p:nvSpPr>
            <p:cNvPr id="372" name="Google Shape;372;p32"/>
            <p:cNvSpPr/>
            <p:nvPr/>
          </p:nvSpPr>
          <p:spPr>
            <a:xfrm>
              <a:off x="9603442" y="-8467"/>
              <a:ext cx="258617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73" name="Google Shape;373;p32"/>
            <p:cNvSpPr/>
            <p:nvPr/>
          </p:nvSpPr>
          <p:spPr>
            <a:xfrm>
              <a:off x="8932333" y="3048000"/>
              <a:ext cx="3259800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9334500" y="-8467"/>
              <a:ext cx="2850868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20"/>
              </a:srgbClr>
            </a:solidFill>
            <a:ln>
              <a:noFill/>
            </a:ln>
          </p:spPr>
        </p:sp>
        <p:sp>
          <p:nvSpPr>
            <p:cNvPr id="375" name="Google Shape;375;p32"/>
            <p:cNvSpPr/>
            <p:nvPr/>
          </p:nvSpPr>
          <p:spPr>
            <a:xfrm>
              <a:off x="10898730" y="-8467"/>
              <a:ext cx="1290094" cy="6858000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020"/>
              </a:srgbClr>
            </a:solidFill>
            <a:ln>
              <a:noFill/>
            </a:ln>
          </p:spPr>
        </p:sp>
        <p:sp>
          <p:nvSpPr>
            <p:cNvPr id="376" name="Google Shape;376;p32"/>
            <p:cNvSpPr/>
            <p:nvPr/>
          </p:nvSpPr>
          <p:spPr>
            <a:xfrm>
              <a:off x="10938999" y="-8467"/>
              <a:ext cx="1249825" cy="6858000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19"/>
              </a:schemeClr>
            </a:solidFill>
            <a:ln>
              <a:noFill/>
            </a:ln>
          </p:spPr>
        </p:sp>
        <p:sp>
          <p:nvSpPr>
            <p:cNvPr id="377" name="Google Shape;377;p32"/>
            <p:cNvSpPr/>
            <p:nvPr/>
          </p:nvSpPr>
          <p:spPr>
            <a:xfrm>
              <a:off x="10371666" y="3589867"/>
              <a:ext cx="1817100" cy="3268200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 rot="10800000">
              <a:off x="-104" y="54"/>
              <a:ext cx="842700" cy="5666100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392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group of people posing for a photo&#10;&#10;Description automatically generated" id="379" name="Google Shape;379;p32"/>
          <p:cNvPicPr preferRelativeResize="0"/>
          <p:nvPr/>
        </p:nvPicPr>
        <p:blipFill rotWithShape="1">
          <a:blip r:embed="rId3">
            <a:alphaModFix/>
          </a:blip>
          <a:srcRect b="4425" l="25333" r="30540" t="0"/>
          <a:stretch/>
        </p:blipFill>
        <p:spPr>
          <a:xfrm>
            <a:off x="20" y="-1"/>
            <a:ext cx="4046220" cy="6858000"/>
          </a:xfrm>
          <a:custGeom>
            <a:rect b="b" l="l" r="r" t="t"/>
            <a:pathLst>
              <a:path extrusionOk="0" h="6858000" w="539496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80" name="Google Shape;380;p32"/>
          <p:cNvSpPr txBox="1"/>
          <p:nvPr/>
        </p:nvSpPr>
        <p:spPr>
          <a:xfrm>
            <a:off x="-449900" y="105650"/>
            <a:ext cx="4459500" cy="1667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3810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20" u="sng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rPr>
              <a:t>College Acceptances!</a:t>
            </a:r>
            <a:br>
              <a:rPr lang="en-US" sz="3259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rPr>
            </a:br>
            <a:endParaRPr sz="3259">
              <a:solidFill>
                <a:schemeClr val="accent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381" name="Google Shape;381;p32"/>
          <p:cNvSpPr/>
          <p:nvPr/>
        </p:nvSpPr>
        <p:spPr>
          <a:xfrm>
            <a:off x="7120775" y="-8475"/>
            <a:ext cx="2263200" cy="663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2" name="Google Shape;382;p32"/>
          <p:cNvSpPr/>
          <p:nvPr/>
        </p:nvSpPr>
        <p:spPr>
          <a:xfrm>
            <a:off x="4952075" y="-4200"/>
            <a:ext cx="4191900" cy="6866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3" name="Google Shape;383;p32"/>
          <p:cNvSpPr/>
          <p:nvPr/>
        </p:nvSpPr>
        <p:spPr>
          <a:xfrm>
            <a:off x="8626850" y="-71775"/>
            <a:ext cx="711300" cy="6933900"/>
          </a:xfrm>
          <a:prstGeom prst="triangle">
            <a:avLst>
              <a:gd fmla="val 100000" name="adj"/>
            </a:avLst>
          </a:prstGeom>
          <a:solidFill>
            <a:schemeClr val="accent1">
              <a:alpha val="839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32"/>
          <p:cNvSpPr txBox="1"/>
          <p:nvPr>
            <p:ph type="title"/>
          </p:nvPr>
        </p:nvSpPr>
        <p:spPr>
          <a:xfrm>
            <a:off x="4158950" y="176925"/>
            <a:ext cx="4510200" cy="557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b="1" lang="en-US" sz="1800">
                <a:solidFill>
                  <a:schemeClr val="dk1"/>
                </a:solidFill>
              </a:rPr>
              <a:t>Vanessa 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b="1" lang="en-US" sz="1800">
                <a:solidFill>
                  <a:schemeClr val="accent2"/>
                </a:solidFill>
              </a:rPr>
              <a:t>UNC-Chapel Hill, Elon, UNC-Greensboro, UNC-Charlotte</a:t>
            </a:r>
            <a:endParaRPr b="1"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b="1" lang="en-US" sz="1800">
                <a:solidFill>
                  <a:schemeClr val="dk1"/>
                </a:solidFill>
              </a:rPr>
              <a:t>Venus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North Carolina Central, UNC-Greensboro</a:t>
            </a:r>
            <a:r>
              <a:rPr b="1" lang="en-US" sz="1800">
                <a:solidFill>
                  <a:schemeClr val="dk1"/>
                </a:solidFill>
              </a:rPr>
              <a:t>, </a:t>
            </a:r>
            <a:r>
              <a:rPr lang="en-US" sz="1800">
                <a:solidFill>
                  <a:schemeClr val="accent2"/>
                </a:solidFill>
              </a:rPr>
              <a:t>Appalachian State, NC A&amp;T, UNC-Pembroke, Guilford College, Elon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t/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b="1" lang="en-US" sz="1800">
                <a:solidFill>
                  <a:schemeClr val="dk1"/>
                </a:solidFill>
              </a:rPr>
              <a:t>William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North Carolina Central,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UNC-Greensboro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b="1" lang="en-US" sz="1800">
                <a:solidFill>
                  <a:schemeClr val="dk1"/>
                </a:solidFill>
              </a:rPr>
              <a:t>Zora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North Carolina Central,UNC-Greensboro,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Clark Atlanta University,Guilford College,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Temple University, East Carolina,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UNC-Charlotte, Western Carolina, 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rebuchet MS"/>
              <a:buNone/>
            </a:pPr>
            <a:r>
              <a:rPr lang="en-US" sz="1800">
                <a:solidFill>
                  <a:schemeClr val="accent2"/>
                </a:solidFill>
              </a:rPr>
              <a:t>Winston-Salem State, Campbell, Hawaii Pacific, Louisiana State, NC A&amp;T, University of South Florida</a:t>
            </a:r>
            <a:endParaRPr sz="180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91" name="Google Shape;391;p33"/>
          <p:cNvPicPr preferRelativeResize="0"/>
          <p:nvPr/>
        </p:nvPicPr>
        <p:blipFill rotWithShape="1">
          <a:blip r:embed="rId3">
            <a:alphaModFix/>
          </a:blip>
          <a:srcRect b="-56" l="6013" r="9534" t="5261"/>
          <a:stretch/>
        </p:blipFill>
        <p:spPr>
          <a:xfrm>
            <a:off x="0" y="10"/>
            <a:ext cx="9143983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3"/>
          <p:cNvSpPr/>
          <p:nvPr/>
        </p:nvSpPr>
        <p:spPr>
          <a:xfrm>
            <a:off x="125500" y="3581575"/>
            <a:ext cx="8950500" cy="2850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3" name="Google Shape;393;p33"/>
          <p:cNvSpPr txBox="1"/>
          <p:nvPr>
            <p:ph type="title"/>
          </p:nvPr>
        </p:nvSpPr>
        <p:spPr>
          <a:xfrm>
            <a:off x="496050" y="3581575"/>
            <a:ext cx="36846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Trebuchet MS"/>
              <a:buNone/>
            </a:pPr>
            <a:r>
              <a:rPr lang="en-US" sz="5500">
                <a:solidFill>
                  <a:schemeClr val="accent3"/>
                </a:solidFill>
                <a:latin typeface="Oxygen"/>
                <a:ea typeface="Oxygen"/>
                <a:cs typeface="Oxygen"/>
                <a:sym typeface="Oxygen"/>
              </a:rPr>
              <a:t>SCHOLARS</a:t>
            </a:r>
            <a:endParaRPr sz="2500">
              <a:solidFill>
                <a:schemeClr val="accent3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94" name="Google Shape;394;p33"/>
          <p:cNvSpPr txBox="1"/>
          <p:nvPr>
            <p:ph idx="1" type="body"/>
          </p:nvPr>
        </p:nvSpPr>
        <p:spPr>
          <a:xfrm>
            <a:off x="419850" y="4400925"/>
            <a:ext cx="3944100" cy="17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667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►"/>
            </a:pPr>
            <a:r>
              <a:rPr b="1" lang="en-US" sz="2800">
                <a:solidFill>
                  <a:schemeClr val="accent1"/>
                </a:solidFill>
              </a:rPr>
              <a:t>Pis</a:t>
            </a:r>
            <a:r>
              <a:rPr lang="en-US" sz="2800">
                <a:solidFill>
                  <a:schemeClr val="accent1"/>
                </a:solidFill>
              </a:rPr>
              <a:t>:  room </a:t>
            </a:r>
            <a:r>
              <a:rPr b="1" lang="en-US" sz="2800">
                <a:solidFill>
                  <a:schemeClr val="accent1"/>
                </a:solidFill>
              </a:rPr>
              <a:t>313</a:t>
            </a:r>
            <a:endParaRPr b="1" sz="2800">
              <a:solidFill>
                <a:schemeClr val="accent1"/>
              </a:solidFill>
            </a:endParaRPr>
          </a:p>
          <a:p>
            <a:pPr indent="-2667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►"/>
            </a:pPr>
            <a:r>
              <a:rPr b="1" lang="en-US" sz="2800">
                <a:solidFill>
                  <a:schemeClr val="accent1"/>
                </a:solidFill>
              </a:rPr>
              <a:t>Rhos</a:t>
            </a:r>
            <a:r>
              <a:rPr lang="en-US" sz="2800">
                <a:solidFill>
                  <a:schemeClr val="accent1"/>
                </a:solidFill>
              </a:rPr>
              <a:t>: room </a:t>
            </a:r>
            <a:r>
              <a:rPr b="1" lang="en-US" sz="2800">
                <a:solidFill>
                  <a:schemeClr val="accent1"/>
                </a:solidFill>
              </a:rPr>
              <a:t>354</a:t>
            </a:r>
            <a:endParaRPr b="1" sz="2800">
              <a:solidFill>
                <a:schemeClr val="accent1"/>
              </a:solidFill>
            </a:endParaRPr>
          </a:p>
          <a:p>
            <a:pPr indent="-2667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►"/>
            </a:pPr>
            <a:r>
              <a:rPr b="1" lang="en-US" sz="2800">
                <a:solidFill>
                  <a:schemeClr val="accent1"/>
                </a:solidFill>
              </a:rPr>
              <a:t>Sigmas</a:t>
            </a:r>
            <a:r>
              <a:rPr lang="en-US" sz="2800">
                <a:solidFill>
                  <a:schemeClr val="accent1"/>
                </a:solidFill>
              </a:rPr>
              <a:t>: </a:t>
            </a:r>
            <a:r>
              <a:rPr b="1" lang="en-US" sz="2800">
                <a:solidFill>
                  <a:schemeClr val="accent1"/>
                </a:solidFill>
              </a:rPr>
              <a:t>Sankey 106</a:t>
            </a:r>
            <a:endParaRPr sz="600">
              <a:solidFill>
                <a:schemeClr val="accent1"/>
              </a:solidFill>
            </a:endParaRPr>
          </a:p>
        </p:txBody>
      </p:sp>
      <p:sp>
        <p:nvSpPr>
          <p:cNvPr id="395" name="Google Shape;395;p33"/>
          <p:cNvSpPr txBox="1"/>
          <p:nvPr>
            <p:ph idx="1" type="body"/>
          </p:nvPr>
        </p:nvSpPr>
        <p:spPr>
          <a:xfrm>
            <a:off x="4692400" y="4386350"/>
            <a:ext cx="4383600" cy="17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21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►"/>
            </a:pPr>
            <a:r>
              <a:rPr b="1" lang="en-US" sz="9600">
                <a:solidFill>
                  <a:schemeClr val="accent1"/>
                </a:solidFill>
              </a:rPr>
              <a:t>Rho Fams</a:t>
            </a:r>
            <a:r>
              <a:rPr lang="en-US" sz="9600">
                <a:solidFill>
                  <a:schemeClr val="accent1"/>
                </a:solidFill>
              </a:rPr>
              <a:t>: room </a:t>
            </a:r>
            <a:r>
              <a:rPr b="1" lang="en-US" sz="9600">
                <a:solidFill>
                  <a:schemeClr val="accent1"/>
                </a:solidFill>
              </a:rPr>
              <a:t>242</a:t>
            </a:r>
            <a:endParaRPr b="1" sz="9600">
              <a:solidFill>
                <a:schemeClr val="accent1"/>
              </a:solidFill>
            </a:endParaRPr>
          </a:p>
          <a:p>
            <a:pPr indent="-2921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►"/>
            </a:pPr>
            <a:r>
              <a:rPr b="1" lang="en-US" sz="9600">
                <a:solidFill>
                  <a:schemeClr val="accent1"/>
                </a:solidFill>
              </a:rPr>
              <a:t>Sigma Fams</a:t>
            </a:r>
            <a:r>
              <a:rPr lang="en-US" sz="9600">
                <a:solidFill>
                  <a:schemeClr val="accent1"/>
                </a:solidFill>
              </a:rPr>
              <a:t>: </a:t>
            </a:r>
            <a:endParaRPr sz="9600">
              <a:solidFill>
                <a:schemeClr val="accent1"/>
              </a:solidFill>
            </a:endParaRPr>
          </a:p>
          <a:p>
            <a:pPr indent="-17145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26480"/>
              <a:buChar char="►"/>
            </a:pPr>
            <a:r>
              <a:rPr b="1" lang="en-US" sz="7552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Spanish workshop in room 145</a:t>
            </a:r>
            <a:endParaRPr b="1" sz="7552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7145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26480"/>
              <a:buChar char="►"/>
            </a:pPr>
            <a:r>
              <a:rPr b="1" lang="en-US" sz="7552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English workshop in room 112</a:t>
            </a:r>
            <a:endParaRPr b="1" sz="7552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accent1"/>
              </a:solidFill>
            </a:endParaRPr>
          </a:p>
        </p:txBody>
      </p:sp>
      <p:sp>
        <p:nvSpPr>
          <p:cNvPr id="396" name="Google Shape;396;p33"/>
          <p:cNvSpPr txBox="1"/>
          <p:nvPr>
            <p:ph type="title"/>
          </p:nvPr>
        </p:nvSpPr>
        <p:spPr>
          <a:xfrm>
            <a:off x="5017650" y="3581400"/>
            <a:ext cx="36846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Trebuchet MS"/>
              <a:buNone/>
            </a:pPr>
            <a:r>
              <a:rPr lang="en-US" sz="5500">
                <a:solidFill>
                  <a:schemeClr val="accent3"/>
                </a:solidFill>
                <a:latin typeface="Oxygen"/>
                <a:ea typeface="Oxygen"/>
                <a:cs typeface="Oxygen"/>
                <a:sym typeface="Oxygen"/>
              </a:rPr>
              <a:t>FAMILIES</a:t>
            </a:r>
            <a:endParaRPr sz="2500">
              <a:solidFill>
                <a:schemeClr val="accent3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97" name="Google Shape;397;p33"/>
          <p:cNvSpPr txBox="1"/>
          <p:nvPr/>
        </p:nvSpPr>
        <p:spPr>
          <a:xfrm>
            <a:off x="3071988" y="2672600"/>
            <a:ext cx="3000000" cy="1031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7920000" dist="47625">
              <a:srgbClr val="000000">
                <a:alpha val="8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TODAY</a:t>
            </a:r>
            <a:endParaRPr sz="2500">
              <a:solidFill>
                <a:schemeClr val="accent3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cxnSp>
        <p:nvCxnSpPr>
          <p:cNvPr id="398" name="Google Shape;398;p33"/>
          <p:cNvCxnSpPr>
            <a:stCxn id="397" idx="2"/>
          </p:cNvCxnSpPr>
          <p:nvPr/>
        </p:nvCxnSpPr>
        <p:spPr>
          <a:xfrm>
            <a:off x="4571988" y="3704000"/>
            <a:ext cx="28800" cy="265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85" name="Google Shape;185;p21"/>
          <p:cNvGrpSpPr/>
          <p:nvPr/>
        </p:nvGrpSpPr>
        <p:grpSpPr>
          <a:xfrm>
            <a:off x="996950" y="-8467"/>
            <a:ext cx="3575050" cy="6866467"/>
            <a:chOff x="7425267" y="-8467"/>
            <a:chExt cx="4766733" cy="6866467"/>
          </a:xfrm>
        </p:grpSpPr>
        <p:cxnSp>
          <p:nvCxnSpPr>
            <p:cNvPr id="186" name="Google Shape;186;p2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>
                  <a:alpha val="74117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7" name="Google Shape;187;p2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BFBFBF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88" name="Google Shape;188;p21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</p:sp>
        <p:sp>
          <p:nvSpPr>
            <p:cNvPr id="189" name="Google Shape;189;p21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90" name="Google Shape;190;p2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19"/>
              </a:srgbClr>
            </a:solidFill>
            <a:ln>
              <a:noFill/>
            </a:ln>
          </p:spPr>
        </p:sp>
        <p:sp>
          <p:nvSpPr>
            <p:cNvPr id="192" name="Google Shape;192;p21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019"/>
              </a:srgbClr>
            </a:solidFill>
            <a:ln>
              <a:noFill/>
            </a:ln>
          </p:spPr>
        </p:sp>
        <p:sp>
          <p:nvSpPr>
            <p:cNvPr id="193" name="Google Shape;193;p21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</p:sp>
        <p:sp>
          <p:nvSpPr>
            <p:cNvPr id="194" name="Google Shape;194;p2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21"/>
          <p:cNvSpPr/>
          <p:nvPr/>
        </p:nvSpPr>
        <p:spPr>
          <a:xfrm>
            <a:off x="4483289" y="0"/>
            <a:ext cx="46607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96" name="Google Shape;196;p21"/>
          <p:cNvGrpSpPr/>
          <p:nvPr/>
        </p:nvGrpSpPr>
        <p:grpSpPr>
          <a:xfrm>
            <a:off x="415550" y="1654335"/>
            <a:ext cx="5089500" cy="4548965"/>
            <a:chOff x="-117822" y="215310"/>
            <a:chExt cx="5089500" cy="4548965"/>
          </a:xfrm>
        </p:grpSpPr>
        <p:sp>
          <p:nvSpPr>
            <p:cNvPr id="197" name="Google Shape;197;p21"/>
            <p:cNvSpPr/>
            <p:nvPr/>
          </p:nvSpPr>
          <p:spPr>
            <a:xfrm>
              <a:off x="0" y="215310"/>
              <a:ext cx="4971603" cy="454896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61A540"/>
                </a:gs>
                <a:gs pos="78000">
                  <a:srgbClr val="4A911B"/>
                </a:gs>
                <a:gs pos="100000">
                  <a:srgbClr val="4A911B"/>
                </a:gs>
              </a:gsLst>
              <a:lin ang="5400000" scaled="0"/>
            </a:gradFill>
            <a:ln>
              <a:noFill/>
            </a:ln>
            <a:effectLst>
              <a:outerShdw blurRad="38100" rotWithShape="0" dir="5400000" dist="254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1"/>
            <p:cNvSpPr txBox="1"/>
            <p:nvPr/>
          </p:nvSpPr>
          <p:spPr>
            <a:xfrm>
              <a:off x="-117822" y="659375"/>
              <a:ext cx="5089500" cy="41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5725" lIns="205725" spcFirstLastPara="1" rIns="205725" wrap="square" tIns="20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400"/>
                <a:buFont typeface="Trebuchet MS"/>
                <a:buNone/>
              </a:pPr>
              <a:r>
                <a:rPr lang="en-US" sz="54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REMEMBER:</a:t>
              </a:r>
              <a:endParaRPr sz="5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400"/>
                <a:buFont typeface="Trebuchet MS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400"/>
                <a:buFont typeface="Trebuchet MS"/>
                <a:buNone/>
              </a:pPr>
              <a:r>
                <a:rPr b="0" i="0" lang="en-US" sz="50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Please </a:t>
              </a:r>
              <a:endParaRPr b="0" i="0" sz="5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400"/>
                <a:buFont typeface="Trebuchet MS"/>
                <a:buNone/>
              </a:pPr>
              <a:r>
                <a:rPr b="0" i="0" lang="en-US" sz="50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park in the </a:t>
              </a:r>
              <a:r>
                <a:rPr b="0" i="0" lang="en-US" sz="50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Innovation</a:t>
              </a:r>
              <a:r>
                <a:rPr lang="en-US" sz="5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b="0" i="0" lang="en-US" sz="50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Quad</a:t>
              </a:r>
              <a:r>
                <a:rPr b="0" i="0" lang="en-US" sz="50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Parking lot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Car with solid fill" id="199" name="Google Shape;19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8012" y="785666"/>
            <a:ext cx="1796900" cy="17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2168" y="967425"/>
            <a:ext cx="3897257" cy="3052400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1" name="Google Shape;201;p21"/>
          <p:cNvSpPr/>
          <p:nvPr/>
        </p:nvSpPr>
        <p:spPr>
          <a:xfrm>
            <a:off x="5349200" y="3611275"/>
            <a:ext cx="3190075" cy="2095700"/>
          </a:xfrm>
          <a:custGeom>
            <a:rect b="b" l="l" r="r" t="t"/>
            <a:pathLst>
              <a:path extrusionOk="0" h="83828" w="127603">
                <a:moveTo>
                  <a:pt x="0" y="56819"/>
                </a:moveTo>
                <a:cubicBezTo>
                  <a:pt x="4989" y="57430"/>
                  <a:pt x="9775" y="56005"/>
                  <a:pt x="29936" y="60485"/>
                </a:cubicBezTo>
                <a:cubicBezTo>
                  <a:pt x="50098" y="64965"/>
                  <a:pt x="105797" y="84719"/>
                  <a:pt x="120969" y="83701"/>
                </a:cubicBezTo>
                <a:cubicBezTo>
                  <a:pt x="136141" y="82683"/>
                  <a:pt x="120154" y="62114"/>
                  <a:pt x="120969" y="54375"/>
                </a:cubicBezTo>
                <a:cubicBezTo>
                  <a:pt x="121784" y="46636"/>
                  <a:pt x="124839" y="46331"/>
                  <a:pt x="125857" y="37268"/>
                </a:cubicBezTo>
                <a:cubicBezTo>
                  <a:pt x="126875" y="28206"/>
                  <a:pt x="126875" y="6211"/>
                  <a:pt x="127079" y="0"/>
                </a:cubicBezTo>
              </a:path>
            </a:pathLst>
          </a:cu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stealth"/>
          </a:ln>
        </p:spPr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"/>
          <p:cNvSpPr txBox="1"/>
          <p:nvPr>
            <p:ph type="title"/>
          </p:nvPr>
        </p:nvSpPr>
        <p:spPr>
          <a:xfrm>
            <a:off x="747876" y="1231325"/>
            <a:ext cx="6924900" cy="10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60"/>
              <a:buFont typeface="Trebuchet MS"/>
              <a:buNone/>
            </a:pPr>
            <a:r>
              <a:rPr b="1" lang="en-US" sz="5260">
                <a:solidFill>
                  <a:srgbClr val="61A540"/>
                </a:solidFill>
              </a:rPr>
              <a:t>Future </a:t>
            </a:r>
            <a:r>
              <a:rPr b="1" lang="en-US" sz="5260">
                <a:solidFill>
                  <a:srgbClr val="61A540"/>
                </a:solidFill>
              </a:rPr>
              <a:t>Saturday Program</a:t>
            </a:r>
            <a:r>
              <a:rPr b="1" lang="en-US" sz="5260">
                <a:solidFill>
                  <a:srgbClr val="61A540"/>
                </a:solidFill>
              </a:rPr>
              <a:t>s</a:t>
            </a:r>
            <a:r>
              <a:rPr b="1" lang="en-US" sz="5260">
                <a:solidFill>
                  <a:srgbClr val="61A540"/>
                </a:solidFill>
              </a:rPr>
              <a:t>!</a:t>
            </a:r>
            <a:endParaRPr b="1" sz="4540">
              <a:solidFill>
                <a:srgbClr val="61A540"/>
              </a:solidFill>
            </a:endParaRPr>
          </a:p>
        </p:txBody>
      </p:sp>
      <p:sp>
        <p:nvSpPr>
          <p:cNvPr id="207" name="Google Shape;207;p22"/>
          <p:cNvSpPr/>
          <p:nvPr/>
        </p:nvSpPr>
        <p:spPr>
          <a:xfrm rot="10800000">
            <a:off x="147" y="54"/>
            <a:ext cx="631800" cy="5666100"/>
          </a:xfrm>
          <a:prstGeom prst="triangle">
            <a:avLst>
              <a:gd fmla="val 100000" name="adj"/>
            </a:avLst>
          </a:prstGeom>
          <a:solidFill>
            <a:schemeClr val="accent1">
              <a:alpha val="83921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2"/>
          <p:cNvSpPr/>
          <p:nvPr/>
        </p:nvSpPr>
        <p:spPr>
          <a:xfrm flipH="1">
            <a:off x="8807450" y="4013200"/>
            <a:ext cx="336550" cy="2844800"/>
          </a:xfrm>
          <a:prstGeom prst="triangle">
            <a:avLst>
              <a:gd fmla="val 0" name="adj"/>
            </a:avLst>
          </a:prstGeom>
          <a:solidFill>
            <a:schemeClr val="accent1">
              <a:alpha val="83921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2"/>
          <p:cNvSpPr/>
          <p:nvPr/>
        </p:nvSpPr>
        <p:spPr>
          <a:xfrm>
            <a:off x="2148080" y="3405727"/>
            <a:ext cx="2113800" cy="491100"/>
          </a:xfrm>
          <a:prstGeom prst="rect">
            <a:avLst/>
          </a:prstGeom>
          <a:solidFill>
            <a:srgbClr val="D6D11A"/>
          </a:solidFill>
          <a:ln cap="rnd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2"/>
          <p:cNvSpPr txBox="1"/>
          <p:nvPr/>
        </p:nvSpPr>
        <p:spPr>
          <a:xfrm>
            <a:off x="2148080" y="3432202"/>
            <a:ext cx="2113800" cy="4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600" lIns="101600" spcFirstLastPara="1" rIns="101600" wrap="square" tIns="101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rebuchet MS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16 Mar.</a:t>
            </a:r>
            <a:endParaRPr b="1" i="0" sz="2400" u="none" cap="none" strike="noStrike">
              <a:solidFill>
                <a:schemeClr val="dk1"/>
              </a:solidFill>
            </a:endParaRPr>
          </a:p>
        </p:txBody>
      </p:sp>
      <p:sp>
        <p:nvSpPr>
          <p:cNvPr id="211" name="Google Shape;211;p22"/>
          <p:cNvSpPr/>
          <p:nvPr/>
        </p:nvSpPr>
        <p:spPr>
          <a:xfrm>
            <a:off x="2148075" y="3871575"/>
            <a:ext cx="2113800" cy="1099500"/>
          </a:xfrm>
          <a:prstGeom prst="rect">
            <a:avLst/>
          </a:prstGeom>
          <a:solidFill>
            <a:srgbClr val="F0ECC7">
              <a:alpha val="89020"/>
            </a:srgbClr>
          </a:solidFill>
          <a:ln cap="rnd" cmpd="sng" w="28575">
            <a:solidFill>
              <a:schemeClr val="dk1">
                <a:alpha val="8902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2"/>
          <p:cNvSpPr txBox="1"/>
          <p:nvPr/>
        </p:nvSpPr>
        <p:spPr>
          <a:xfrm>
            <a:off x="2148080" y="4027270"/>
            <a:ext cx="2113800" cy="7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925" lIns="161925" spcFirstLastPara="1" rIns="161925" wrap="square" tIns="1619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rebuchet MS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all scholars </a:t>
            </a:r>
            <a:endParaRPr b="0" i="0" sz="21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rebuchet MS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&amp; Pi families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2"/>
          <p:cNvSpPr/>
          <p:nvPr/>
        </p:nvSpPr>
        <p:spPr>
          <a:xfrm>
            <a:off x="4415972" y="4452947"/>
            <a:ext cx="2113800" cy="491100"/>
          </a:xfrm>
          <a:prstGeom prst="rect">
            <a:avLst/>
          </a:prstGeom>
          <a:solidFill>
            <a:srgbClr val="E7B91A"/>
          </a:solidFill>
          <a:ln cap="rnd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2"/>
          <p:cNvSpPr txBox="1"/>
          <p:nvPr/>
        </p:nvSpPr>
        <p:spPr>
          <a:xfrm>
            <a:off x="4492172" y="4452947"/>
            <a:ext cx="2113800" cy="4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600" lIns="101600" spcFirstLastPara="1" rIns="101600" wrap="square" tIns="101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rebuchet MS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13 Apr.</a:t>
            </a:r>
            <a:endParaRPr b="1" i="0" sz="2400" u="none" cap="none" strike="noStrike">
              <a:solidFill>
                <a:schemeClr val="dk1"/>
              </a:solidFill>
            </a:endParaRPr>
          </a:p>
        </p:txBody>
      </p:sp>
      <p:sp>
        <p:nvSpPr>
          <p:cNvPr id="215" name="Google Shape;215;p22"/>
          <p:cNvSpPr/>
          <p:nvPr/>
        </p:nvSpPr>
        <p:spPr>
          <a:xfrm>
            <a:off x="4415972" y="3432212"/>
            <a:ext cx="2113800" cy="1020600"/>
          </a:xfrm>
          <a:prstGeom prst="rect">
            <a:avLst/>
          </a:prstGeom>
          <a:solidFill>
            <a:srgbClr val="F5E6C8">
              <a:alpha val="89020"/>
            </a:srgbClr>
          </a:solidFill>
          <a:ln cap="rnd" cmpd="sng" w="28575">
            <a:solidFill>
              <a:schemeClr val="dk1">
                <a:alpha val="8902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2"/>
          <p:cNvSpPr txBox="1"/>
          <p:nvPr/>
        </p:nvSpPr>
        <p:spPr>
          <a:xfrm>
            <a:off x="4492172" y="3432212"/>
            <a:ext cx="2113800" cy="10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925" lIns="161925" spcFirstLastPara="1" rIns="161925" wrap="square" tIns="1619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rebuchet MS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all scholars </a:t>
            </a:r>
            <a:endParaRPr b="0" i="0" sz="21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rebuchet MS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&amp; Rho/Sigma families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 txBox="1"/>
          <p:nvPr>
            <p:ph type="title"/>
          </p:nvPr>
        </p:nvSpPr>
        <p:spPr>
          <a:xfrm>
            <a:off x="838199" y="5102625"/>
            <a:ext cx="6347700" cy="566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/>
              <a:t>Introducing Ms. Grush </a:t>
            </a:r>
            <a:endParaRPr b="1" sz="3700"/>
          </a:p>
        </p:txBody>
      </p:sp>
      <p:sp>
        <p:nvSpPr>
          <p:cNvPr id="223" name="Google Shape;223;p23"/>
          <p:cNvSpPr txBox="1"/>
          <p:nvPr>
            <p:ph idx="1" type="body"/>
          </p:nvPr>
        </p:nvSpPr>
        <p:spPr>
          <a:xfrm>
            <a:off x="898324" y="5593113"/>
            <a:ext cx="6347700" cy="67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New Program Assistant!</a:t>
            </a:r>
            <a:endParaRPr sz="1800"/>
          </a:p>
        </p:txBody>
      </p:sp>
      <p:pic>
        <p:nvPicPr>
          <p:cNvPr id="224" name="Google Shape;2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200" y="387250"/>
            <a:ext cx="4710500" cy="47105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5" name="Google Shape;225;p23"/>
          <p:cNvPicPr preferRelativeResize="0"/>
          <p:nvPr/>
        </p:nvPicPr>
        <p:blipFill rotWithShape="1">
          <a:blip r:embed="rId4">
            <a:alphaModFix/>
          </a:blip>
          <a:srcRect b="37942" l="0" r="0" t="0"/>
          <a:stretch/>
        </p:blipFill>
        <p:spPr>
          <a:xfrm>
            <a:off x="6957300" y="5249577"/>
            <a:ext cx="2170575" cy="160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"/>
          <p:cNvSpPr txBox="1"/>
          <p:nvPr>
            <p:ph type="title"/>
          </p:nvPr>
        </p:nvSpPr>
        <p:spPr>
          <a:xfrm>
            <a:off x="609599" y="609600"/>
            <a:ext cx="6347700" cy="132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CAT Mentoring!</a:t>
            </a:r>
            <a:endParaRPr/>
          </a:p>
        </p:txBody>
      </p:sp>
      <p:sp>
        <p:nvSpPr>
          <p:cNvPr id="232" name="Google Shape;232;p24"/>
          <p:cNvSpPr txBox="1"/>
          <p:nvPr>
            <p:ph idx="1" type="body"/>
          </p:nvPr>
        </p:nvSpPr>
        <p:spPr>
          <a:xfrm>
            <a:off x="630400" y="1403550"/>
            <a:ext cx="6709800" cy="78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b="1" lang="en-US" sz="2982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rPr>
              <a:t>Have you scheduled your Feb. face-to-face?</a:t>
            </a:r>
            <a:endParaRPr b="1" sz="1965"/>
          </a:p>
        </p:txBody>
      </p:sp>
      <p:sp>
        <p:nvSpPr>
          <p:cNvPr id="233" name="Google Shape;233;p24"/>
          <p:cNvSpPr txBox="1"/>
          <p:nvPr/>
        </p:nvSpPr>
        <p:spPr>
          <a:xfrm>
            <a:off x="478000" y="2928250"/>
            <a:ext cx="2951100" cy="13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en-US" sz="1700">
                <a:solidFill>
                  <a:schemeClr val="dk1"/>
                </a:solidFill>
              </a:rPr>
              <a:t>Gisselle Garcia-Jose</a:t>
            </a:r>
            <a:endParaRPr sz="1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4" name="Google Shape;234;p24"/>
          <p:cNvSpPr txBox="1"/>
          <p:nvPr/>
        </p:nvSpPr>
        <p:spPr>
          <a:xfrm>
            <a:off x="3807250" y="2928250"/>
            <a:ext cx="3147000" cy="10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chemeClr val="dk1"/>
                </a:solidFill>
              </a:rPr>
              <a:t>Eva Real Roman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5" name="Google Shape;2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00" y="3352800"/>
            <a:ext cx="3147000" cy="31470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6" name="Google Shape;236;p24"/>
          <p:cNvSpPr txBox="1"/>
          <p:nvPr/>
        </p:nvSpPr>
        <p:spPr>
          <a:xfrm>
            <a:off x="630400" y="2438638"/>
            <a:ext cx="20187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Joining the team:</a:t>
            </a:r>
            <a:endParaRPr sz="18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7" name="Google Shape;237;p24"/>
          <p:cNvPicPr preferRelativeResize="0"/>
          <p:nvPr/>
        </p:nvPicPr>
        <p:blipFill rotWithShape="1">
          <a:blip r:embed="rId4">
            <a:alphaModFix/>
          </a:blip>
          <a:srcRect b="0" l="0" r="0" t="13397"/>
          <a:stretch/>
        </p:blipFill>
        <p:spPr>
          <a:xfrm>
            <a:off x="3350050" y="3352800"/>
            <a:ext cx="2665036" cy="31470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8" name="Google Shape;238;p24"/>
          <p:cNvPicPr preferRelativeResize="0"/>
          <p:nvPr/>
        </p:nvPicPr>
        <p:blipFill rotWithShape="1">
          <a:blip r:embed="rId5">
            <a:alphaModFix/>
          </a:blip>
          <a:srcRect b="0" l="4313" r="34411" t="9942"/>
          <a:stretch/>
        </p:blipFill>
        <p:spPr>
          <a:xfrm>
            <a:off x="6121125" y="3352800"/>
            <a:ext cx="2864200" cy="3146999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9" name="Google Shape;239;p24"/>
          <p:cNvSpPr txBox="1"/>
          <p:nvPr/>
        </p:nvSpPr>
        <p:spPr>
          <a:xfrm>
            <a:off x="6841200" y="290640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Alyssa Wise</a:t>
            </a:r>
            <a:endParaRPr b="1" sz="1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"/>
          <p:cNvSpPr txBox="1"/>
          <p:nvPr/>
        </p:nvSpPr>
        <p:spPr>
          <a:xfrm>
            <a:off x="424075" y="3591350"/>
            <a:ext cx="8719800" cy="2849100"/>
          </a:xfrm>
          <a:prstGeom prst="rect">
            <a:avLst/>
          </a:prstGeom>
          <a:solidFill>
            <a:srgbClr val="BFE471">
              <a:alpha val="690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6" name="Google Shape;246;p25"/>
          <p:cNvSpPr txBox="1"/>
          <p:nvPr>
            <p:ph type="title"/>
          </p:nvPr>
        </p:nvSpPr>
        <p:spPr>
          <a:xfrm>
            <a:off x="385400" y="355100"/>
            <a:ext cx="8789400" cy="132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EA </a:t>
            </a:r>
            <a:r>
              <a:rPr lang="en-US"/>
              <a:t>20</a:t>
            </a:r>
            <a:r>
              <a:rPr lang="en-US"/>
              <a:t>24 Summer </a:t>
            </a:r>
            <a:r>
              <a:rPr lang="en-US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Leadership Team!</a:t>
            </a:r>
            <a:endParaRPr>
              <a:solidFill>
                <a:schemeClr val="accent3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247" name="Google Shape;247;p25"/>
          <p:cNvSpPr txBox="1"/>
          <p:nvPr>
            <p:ph idx="1" type="body"/>
          </p:nvPr>
        </p:nvSpPr>
        <p:spPr>
          <a:xfrm>
            <a:off x="498650" y="1152625"/>
            <a:ext cx="7677000" cy="208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</a:rPr>
              <a:t>Looking for a</a:t>
            </a:r>
            <a:r>
              <a:rPr b="1" lang="en-US" sz="1600">
                <a:solidFill>
                  <a:schemeClr val="dk1"/>
                </a:solidFill>
              </a:rPr>
              <a:t> leadership role in the EA Summer program? This may be for you:</a:t>
            </a:r>
            <a:endParaRPr b="1" sz="1600">
              <a:solidFill>
                <a:schemeClr val="dk1"/>
              </a:solidFill>
            </a:endParaRPr>
          </a:p>
          <a:p>
            <a:pPr indent="-320040" lvl="1" marL="914400" rtl="0" algn="l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40"/>
              <a:buChar char="►"/>
            </a:pPr>
            <a:r>
              <a:rPr lang="en-US" sz="1700">
                <a:solidFill>
                  <a:schemeClr val="dk1"/>
                </a:solidFill>
              </a:rPr>
              <a:t>Serve as a</a:t>
            </a:r>
            <a:r>
              <a:rPr lang="en-US" sz="1700">
                <a:solidFill>
                  <a:schemeClr val="accent1"/>
                </a:solidFill>
              </a:rPr>
              <a:t> </a:t>
            </a:r>
            <a:r>
              <a:rPr b="1" lang="en-US" sz="1700">
                <a:solidFill>
                  <a:schemeClr val="accent1"/>
                </a:solidFill>
              </a:rPr>
              <a:t>voice</a:t>
            </a:r>
            <a:r>
              <a:rPr lang="en-US" sz="1700">
                <a:solidFill>
                  <a:schemeClr val="accent1"/>
                </a:solidFill>
              </a:rPr>
              <a:t> </a:t>
            </a:r>
            <a:r>
              <a:rPr lang="en-US" sz="1700">
                <a:solidFill>
                  <a:schemeClr val="dk1"/>
                </a:solidFill>
              </a:rPr>
              <a:t>for fellow scholars  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00"/>
              <a:buChar char="►"/>
            </a:pPr>
            <a:r>
              <a:rPr lang="en-US" sz="1700">
                <a:solidFill>
                  <a:schemeClr val="dk1"/>
                </a:solidFill>
              </a:rPr>
              <a:t>Help with select </a:t>
            </a:r>
            <a:r>
              <a:rPr b="1" lang="en-US" sz="1700">
                <a:solidFill>
                  <a:schemeClr val="accent1"/>
                </a:solidFill>
              </a:rPr>
              <a:t>events</a:t>
            </a:r>
            <a:r>
              <a:rPr lang="en-US" sz="1700">
                <a:solidFill>
                  <a:schemeClr val="accent1"/>
                </a:solidFill>
              </a:rPr>
              <a:t> </a:t>
            </a:r>
            <a:r>
              <a:rPr lang="en-US" sz="1700">
                <a:solidFill>
                  <a:schemeClr val="dk1"/>
                </a:solidFill>
              </a:rPr>
              <a:t>(Talent Show, Summer Celebration) 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00"/>
              <a:buChar char="►"/>
            </a:pPr>
            <a:r>
              <a:rPr lang="en-US" sz="1700">
                <a:solidFill>
                  <a:schemeClr val="dk1"/>
                </a:solidFill>
              </a:rPr>
              <a:t>Movie Night </a:t>
            </a:r>
            <a:r>
              <a:rPr b="1" lang="en-US" sz="1700">
                <a:solidFill>
                  <a:schemeClr val="accent1"/>
                </a:solidFill>
              </a:rPr>
              <a:t>ideas/suggestions</a:t>
            </a:r>
            <a:r>
              <a:rPr b="1" lang="en-US" sz="1700">
                <a:solidFill>
                  <a:schemeClr val="dk1"/>
                </a:solidFill>
              </a:rPr>
              <a:t> </a:t>
            </a:r>
            <a:r>
              <a:rPr lang="en-US" sz="1700">
                <a:solidFill>
                  <a:schemeClr val="dk1"/>
                </a:solidFill>
              </a:rPr>
              <a:t>(voting will include all scholars) 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00"/>
              <a:buChar char="►"/>
            </a:pPr>
            <a:r>
              <a:rPr lang="en-US" sz="1700">
                <a:solidFill>
                  <a:schemeClr val="dk1"/>
                </a:solidFill>
              </a:rPr>
              <a:t>Take</a:t>
            </a:r>
            <a:r>
              <a:rPr b="1" lang="en-US" sz="1700">
                <a:solidFill>
                  <a:schemeClr val="accent1"/>
                </a:solidFill>
              </a:rPr>
              <a:t> lead </a:t>
            </a:r>
            <a:r>
              <a:rPr lang="en-US" sz="1700">
                <a:solidFill>
                  <a:schemeClr val="dk1"/>
                </a:solidFill>
              </a:rPr>
              <a:t>re-organizing spaces used after activities &amp; meals 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00"/>
              <a:buChar char="►"/>
            </a:pPr>
            <a:r>
              <a:rPr lang="en-US" sz="1700">
                <a:solidFill>
                  <a:schemeClr val="dk1"/>
                </a:solidFill>
              </a:rPr>
              <a:t>Develop your own</a:t>
            </a:r>
            <a:r>
              <a:rPr lang="en-US" sz="1700">
                <a:solidFill>
                  <a:schemeClr val="accent1"/>
                </a:solidFill>
              </a:rPr>
              <a:t> </a:t>
            </a:r>
            <a:r>
              <a:rPr b="1" lang="en-US" sz="1700">
                <a:solidFill>
                  <a:schemeClr val="accent1"/>
                </a:solidFill>
              </a:rPr>
              <a:t>leadership skills</a:t>
            </a:r>
            <a:endParaRPr sz="1800"/>
          </a:p>
        </p:txBody>
      </p:sp>
      <p:pic>
        <p:nvPicPr>
          <p:cNvPr id="248" name="Google Shape;248;p25"/>
          <p:cNvPicPr preferRelativeResize="0"/>
          <p:nvPr/>
        </p:nvPicPr>
        <p:blipFill rotWithShape="1">
          <a:blip r:embed="rId3">
            <a:alphaModFix/>
          </a:blip>
          <a:srcRect b="5830" l="8055" r="3908" t="12623"/>
          <a:stretch/>
        </p:blipFill>
        <p:spPr>
          <a:xfrm rot="-1792107">
            <a:off x="5051650" y="3605926"/>
            <a:ext cx="4501003" cy="3126773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49" name="Google Shape;249;p25"/>
          <p:cNvSpPr txBox="1"/>
          <p:nvPr/>
        </p:nvSpPr>
        <p:spPr>
          <a:xfrm>
            <a:off x="728875" y="3797038"/>
            <a:ext cx="4651500" cy="23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Submit your speech → Friday, Mar. 8</a:t>
            </a:r>
            <a:endParaRPr b="1" sz="17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Speeches/vote by scholars → Sat. March 16 </a:t>
            </a:r>
            <a:endParaRPr b="1" sz="17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Hold the Date! For Team training →</a:t>
            </a:r>
            <a:r>
              <a:rPr lang="en-US" sz="17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after the April Saturday program                   (lunch provided)</a:t>
            </a:r>
            <a:endParaRPr sz="17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Questions? Email Mr. B at </a:t>
            </a:r>
            <a:r>
              <a:rPr lang="en-US" sz="1600" u="sng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tbishop4@elon.edu</a:t>
            </a:r>
            <a:r>
              <a:rPr lang="en-US" sz="1600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600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6"/>
          <p:cNvSpPr/>
          <p:nvPr/>
        </p:nvSpPr>
        <p:spPr>
          <a:xfrm>
            <a:off x="0" y="0"/>
            <a:ext cx="9141618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5" name="Google Shape;255;p26"/>
          <p:cNvSpPr txBox="1"/>
          <p:nvPr>
            <p:ph idx="1" type="body"/>
          </p:nvPr>
        </p:nvSpPr>
        <p:spPr>
          <a:xfrm>
            <a:off x="359625" y="373475"/>
            <a:ext cx="5157000" cy="59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Be proactive. 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Request a spring academic coach!</a:t>
            </a:r>
            <a:r>
              <a:rPr b="1" lang="en-US" sz="2300"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Noto Sans Symbols"/>
              <a:buChar char="∙"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00"/>
              <a:buFont typeface="Noto Sans Symbols"/>
              <a:buChar char="∙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mail Ms. W-K at </a:t>
            </a:r>
            <a:r>
              <a:rPr lang="en-U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ewinterichknox@elon.edu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00"/>
              <a:buFont typeface="Noto Sans Symbols"/>
              <a:buChar char="∙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and i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nclude: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00"/>
              <a:buFont typeface="Noto Sans Symbols"/>
              <a:buChar char="►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the class you are requesting,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00"/>
              <a:buFont typeface="Noto Sans Symbols"/>
              <a:buChar char="►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your teacher’s name, and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00"/>
              <a:buFont typeface="Noto Sans Symbols"/>
              <a:buChar char="►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your general availability after school. 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Calibri"/>
              <a:buChar char="∙"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00"/>
              <a:buFont typeface="Noto Sans Symbols"/>
              <a:buChar char="∙"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any Elon students are still off campus in January, so coaches don’t officially begin until February.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Deadline to request: </a:t>
            </a:r>
            <a:r>
              <a:rPr b="1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March 29th </a:t>
            </a:r>
            <a:endParaRPr b="1"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6"/>
          <p:cNvSpPr/>
          <p:nvPr/>
        </p:nvSpPr>
        <p:spPr>
          <a:xfrm>
            <a:off x="5650992" y="0"/>
            <a:ext cx="3493008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57" name="Google Shape;257;p26"/>
          <p:cNvCxnSpPr/>
          <p:nvPr/>
        </p:nvCxnSpPr>
        <p:spPr>
          <a:xfrm flipH="1">
            <a:off x="7942659" y="0"/>
            <a:ext cx="794940" cy="6858000"/>
          </a:xfrm>
          <a:prstGeom prst="straightConnector1">
            <a:avLst/>
          </a:prstGeom>
          <a:noFill/>
          <a:ln cap="flat" cmpd="sng" w="9525">
            <a:solidFill>
              <a:srgbClr val="BFBFBF">
                <a:alpha val="69019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8" name="Google Shape;258;p26"/>
          <p:cNvCxnSpPr/>
          <p:nvPr/>
        </p:nvCxnSpPr>
        <p:spPr>
          <a:xfrm flipH="1">
            <a:off x="5791200" y="3721395"/>
            <a:ext cx="3259170" cy="3136604"/>
          </a:xfrm>
          <a:prstGeom prst="straightConnector1">
            <a:avLst/>
          </a:prstGeom>
          <a:noFill/>
          <a:ln cap="flat" cmpd="sng" w="9525">
            <a:solidFill>
              <a:srgbClr val="BFBFBF">
                <a:alpha val="69019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9" name="Google Shape;259;p26"/>
          <p:cNvSpPr/>
          <p:nvPr/>
        </p:nvSpPr>
        <p:spPr>
          <a:xfrm>
            <a:off x="6886107" y="-8467"/>
            <a:ext cx="2255511" cy="6866467"/>
          </a:xfrm>
          <a:custGeom>
            <a:rect b="b" l="l" r="r" t="t"/>
            <a:pathLst>
              <a:path extrusionOk="0" h="6866467" w="3007349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29019"/>
            </a:schemeClr>
          </a:solidFill>
          <a:ln>
            <a:noFill/>
          </a:ln>
        </p:spPr>
      </p:sp>
      <p:sp>
        <p:nvSpPr>
          <p:cNvPr id="260" name="Google Shape;260;p26"/>
          <p:cNvSpPr/>
          <p:nvPr/>
        </p:nvSpPr>
        <p:spPr>
          <a:xfrm>
            <a:off x="7202581" y="-8467"/>
            <a:ext cx="1941419" cy="6866467"/>
          </a:xfrm>
          <a:custGeom>
            <a:rect b="b" l="l" r="r" t="t"/>
            <a:pathLst>
              <a:path extrusionOk="0" h="6866467" w="2573311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</p:sp>
      <p:sp>
        <p:nvSpPr>
          <p:cNvPr id="261" name="Google Shape;261;p26"/>
          <p:cNvSpPr/>
          <p:nvPr/>
        </p:nvSpPr>
        <p:spPr>
          <a:xfrm>
            <a:off x="6699249" y="3048000"/>
            <a:ext cx="2444751" cy="3810000"/>
          </a:xfrm>
          <a:prstGeom prst="triangle">
            <a:avLst>
              <a:gd fmla="val 100000" name="adj"/>
            </a:avLst>
          </a:prstGeom>
          <a:solidFill>
            <a:schemeClr val="accent2">
              <a:alpha val="709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7000875" y="-8467"/>
            <a:ext cx="2140744" cy="6866467"/>
          </a:xfrm>
          <a:custGeom>
            <a:rect b="b" l="l" r="r" t="t"/>
            <a:pathLst>
              <a:path extrusionOk="0" h="6866467" w="2858013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3F7818">
              <a:alpha val="69019"/>
            </a:srgbClr>
          </a:solidFill>
          <a:ln>
            <a:noFill/>
          </a:ln>
        </p:spPr>
      </p:sp>
      <p:sp>
        <p:nvSpPr>
          <p:cNvPr id="263" name="Google Shape;263;p26"/>
          <p:cNvSpPr/>
          <p:nvPr/>
        </p:nvSpPr>
        <p:spPr>
          <a:xfrm>
            <a:off x="8174047" y="-8467"/>
            <a:ext cx="967571" cy="6866467"/>
          </a:xfrm>
          <a:custGeom>
            <a:rect b="b" l="l" r="r" t="t"/>
            <a:pathLst>
              <a:path extrusionOk="0" h="6858000" w="1290094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rgbClr val="BFE471">
              <a:alpha val="69019"/>
            </a:srgbClr>
          </a:solidFill>
          <a:ln>
            <a:noFill/>
          </a:ln>
        </p:spPr>
      </p:sp>
      <p:sp>
        <p:nvSpPr>
          <p:cNvPr id="264" name="Google Shape;264;p26"/>
          <p:cNvSpPr/>
          <p:nvPr/>
        </p:nvSpPr>
        <p:spPr>
          <a:xfrm>
            <a:off x="8204249" y="-8467"/>
            <a:ext cx="937369" cy="6866467"/>
          </a:xfrm>
          <a:custGeom>
            <a:rect b="b" l="l" r="r" t="t"/>
            <a:pathLst>
              <a:path extrusionOk="0" h="6858000" w="1249825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3921"/>
            </a:schemeClr>
          </a:solidFill>
          <a:ln>
            <a:noFill/>
          </a:ln>
        </p:spPr>
      </p:sp>
      <p:sp>
        <p:nvSpPr>
          <p:cNvPr id="265" name="Google Shape;265;p26"/>
          <p:cNvSpPr/>
          <p:nvPr/>
        </p:nvSpPr>
        <p:spPr>
          <a:xfrm>
            <a:off x="7778749" y="3589867"/>
            <a:ext cx="1362869" cy="3268133"/>
          </a:xfrm>
          <a:prstGeom prst="triangle">
            <a:avLst>
              <a:gd fmla="val 100000" name="adj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6"/>
          <p:cNvSpPr txBox="1"/>
          <p:nvPr>
            <p:ph type="title"/>
          </p:nvPr>
        </p:nvSpPr>
        <p:spPr>
          <a:xfrm>
            <a:off x="5876239" y="1745850"/>
            <a:ext cx="3089100" cy="43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b="1" lang="en-US" sz="4700">
                <a:solidFill>
                  <a:schemeClr val="lt1"/>
                </a:solidFill>
              </a:rPr>
              <a:t>ACADEMIC COACHING</a:t>
            </a:r>
            <a:r>
              <a:rPr b="1" lang="en-US">
                <a:solidFill>
                  <a:schemeClr val="lt1"/>
                </a:solidFill>
              </a:rPr>
              <a:t> </a:t>
            </a:r>
            <a:endParaRPr b="1"/>
          </a:p>
        </p:txBody>
      </p:sp>
      <p:pic>
        <p:nvPicPr>
          <p:cNvPr id="267" name="Google Shape;26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5375" y="1831750"/>
            <a:ext cx="1362875" cy="136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hand writing on a piece of paper&#10;&#10;Description automatically generated with medium confidence" id="272" name="Google Shape;272;p27"/>
          <p:cNvPicPr preferRelativeResize="0"/>
          <p:nvPr/>
        </p:nvPicPr>
        <p:blipFill rotWithShape="1">
          <a:blip r:embed="rId3">
            <a:alphaModFix/>
          </a:blip>
          <a:srcRect b="-1" l="28617" r="28714" t="0"/>
          <a:stretch/>
        </p:blipFill>
        <p:spPr>
          <a:xfrm>
            <a:off x="3202390" y="-1"/>
            <a:ext cx="5941610" cy="6858001"/>
          </a:xfrm>
          <a:custGeom>
            <a:rect b="b" l="l" r="r" t="t"/>
            <a:pathLst>
              <a:path extrusionOk="0" h="6858001" w="7922146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73" name="Google Shape;273;p27"/>
          <p:cNvSpPr txBox="1"/>
          <p:nvPr>
            <p:ph type="title"/>
          </p:nvPr>
        </p:nvSpPr>
        <p:spPr>
          <a:xfrm>
            <a:off x="508000" y="609600"/>
            <a:ext cx="40641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b="1" lang="en-US"/>
              <a:t>PSAT &amp; PreACT</a:t>
            </a:r>
            <a:endParaRPr b="1"/>
          </a:p>
        </p:txBody>
      </p:sp>
      <p:sp>
        <p:nvSpPr>
          <p:cNvPr id="274" name="Google Shape;274;p27"/>
          <p:cNvSpPr txBox="1"/>
          <p:nvPr>
            <p:ph idx="1" type="body"/>
          </p:nvPr>
        </p:nvSpPr>
        <p:spPr>
          <a:xfrm>
            <a:off x="356325" y="1365900"/>
            <a:ext cx="3572700" cy="47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D6D11A"/>
                </a:solidFill>
              </a:rPr>
              <a:t>PSAT scores</a:t>
            </a:r>
            <a:r>
              <a:rPr lang="en-US" sz="1900"/>
              <a:t> </a:t>
            </a:r>
            <a:endParaRPr sz="1900"/>
          </a:p>
          <a:p>
            <a:pPr indent="-359156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 sz="1900"/>
              <a:t>have been released</a:t>
            </a:r>
            <a:endParaRPr sz="1525"/>
          </a:p>
          <a:p>
            <a:pPr indent="-359156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1900"/>
              <a:t>Check for an </a:t>
            </a:r>
            <a:r>
              <a:rPr lang="en-US" sz="1900"/>
              <a:t>email &amp; log into College Board account</a:t>
            </a:r>
            <a:endParaRPr sz="19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accent4"/>
                </a:solidFill>
              </a:rPr>
              <a:t>PRE-ACT scores </a:t>
            </a:r>
            <a:endParaRPr b="1" sz="1900">
              <a:solidFill>
                <a:schemeClr val="accent4"/>
              </a:solidFill>
            </a:endParaRPr>
          </a:p>
          <a:p>
            <a:pPr indent="-359156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1900"/>
              <a:t>available to schools within 5-10 days of testing</a:t>
            </a:r>
            <a:endParaRPr sz="1525"/>
          </a:p>
          <a:p>
            <a:pPr indent="-359156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1900"/>
              <a:t>See your school’s testing coordinator for results</a:t>
            </a:r>
            <a:endParaRPr sz="1525"/>
          </a:p>
          <a:p>
            <a:pPr indent="-359156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1900"/>
              <a:t>Until CAT Mentoring resumes in February, </a:t>
            </a:r>
            <a:r>
              <a:rPr b="1" lang="en-US" sz="1900">
                <a:solidFill>
                  <a:schemeClr val="accent2"/>
                </a:solidFill>
              </a:rPr>
              <a:t>share your scores with Ms. W-K</a:t>
            </a:r>
            <a:r>
              <a:rPr b="1" lang="en-US" sz="1900"/>
              <a:t> </a:t>
            </a:r>
            <a:r>
              <a:rPr lang="en-US" sz="1900"/>
              <a:t>and </a:t>
            </a:r>
            <a:r>
              <a:rPr b="1" lang="en-US" sz="1900"/>
              <a:t>a</a:t>
            </a:r>
            <a:r>
              <a:rPr b="1" lang="en-US" sz="1900">
                <a:solidFill>
                  <a:schemeClr val="accent2"/>
                </a:solidFill>
              </a:rPr>
              <a:t>dd to your college list spreadsheet.</a:t>
            </a:r>
            <a:r>
              <a:rPr lang="en-US" sz="1900">
                <a:solidFill>
                  <a:schemeClr val="accent2"/>
                </a:solidFill>
              </a:rPr>
              <a:t> </a:t>
            </a:r>
            <a:endParaRPr sz="1525">
              <a:solidFill>
                <a:schemeClr val="accent2"/>
              </a:solidFill>
            </a:endParaRPr>
          </a:p>
          <a:p>
            <a:pPr indent="-257556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900"/>
          </a:p>
        </p:txBody>
      </p:sp>
      <p:cxnSp>
        <p:nvCxnSpPr>
          <p:cNvPr id="275" name="Google Shape;275;p27"/>
          <p:cNvCxnSpPr/>
          <p:nvPr/>
        </p:nvCxnSpPr>
        <p:spPr>
          <a:xfrm>
            <a:off x="7028259" y="0"/>
            <a:ext cx="914400" cy="68580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6" name="Google Shape;276;p27"/>
          <p:cNvCxnSpPr/>
          <p:nvPr/>
        </p:nvCxnSpPr>
        <p:spPr>
          <a:xfrm flipH="1">
            <a:off x="5568950" y="3681413"/>
            <a:ext cx="3572668" cy="3176587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7" name="Google Shape;277;p27"/>
          <p:cNvSpPr/>
          <p:nvPr/>
        </p:nvSpPr>
        <p:spPr>
          <a:xfrm>
            <a:off x="6886107" y="-8467"/>
            <a:ext cx="2255511" cy="6866467"/>
          </a:xfrm>
          <a:custGeom>
            <a:rect b="b" l="l" r="r" t="t"/>
            <a:pathLst>
              <a:path extrusionOk="0" h="6866467" w="3007349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29019"/>
            </a:schemeClr>
          </a:solidFill>
          <a:ln>
            <a:noFill/>
          </a:ln>
        </p:spPr>
      </p:sp>
      <p:sp>
        <p:nvSpPr>
          <p:cNvPr id="278" name="Google Shape;278;p27"/>
          <p:cNvSpPr/>
          <p:nvPr/>
        </p:nvSpPr>
        <p:spPr>
          <a:xfrm>
            <a:off x="7202581" y="-8467"/>
            <a:ext cx="1941419" cy="6866467"/>
          </a:xfrm>
          <a:custGeom>
            <a:rect b="b" l="l" r="r" t="t"/>
            <a:pathLst>
              <a:path extrusionOk="0" h="6866467" w="2573311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</p:sp>
      <p:sp>
        <p:nvSpPr>
          <p:cNvPr id="279" name="Google Shape;279;p27"/>
          <p:cNvSpPr/>
          <p:nvPr/>
        </p:nvSpPr>
        <p:spPr>
          <a:xfrm>
            <a:off x="6699249" y="3048000"/>
            <a:ext cx="2444751" cy="3810000"/>
          </a:xfrm>
          <a:prstGeom prst="triangle">
            <a:avLst>
              <a:gd fmla="val 100000" name="adj"/>
            </a:avLst>
          </a:prstGeom>
          <a:solidFill>
            <a:schemeClr val="accent2">
              <a:alpha val="709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7"/>
          <p:cNvSpPr/>
          <p:nvPr/>
        </p:nvSpPr>
        <p:spPr>
          <a:xfrm>
            <a:off x="7000875" y="-8467"/>
            <a:ext cx="2140744" cy="6866467"/>
          </a:xfrm>
          <a:custGeom>
            <a:rect b="b" l="l" r="r" t="t"/>
            <a:pathLst>
              <a:path extrusionOk="0" h="6866467" w="2858013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3F7818">
              <a:alpha val="45882"/>
            </a:srgbClr>
          </a:solidFill>
          <a:ln>
            <a:noFill/>
          </a:ln>
        </p:spPr>
      </p:sp>
      <p:sp>
        <p:nvSpPr>
          <p:cNvPr id="281" name="Google Shape;281;p27"/>
          <p:cNvSpPr/>
          <p:nvPr/>
        </p:nvSpPr>
        <p:spPr>
          <a:xfrm>
            <a:off x="8174047" y="-8467"/>
            <a:ext cx="967571" cy="6866467"/>
          </a:xfrm>
          <a:custGeom>
            <a:rect b="b" l="l" r="r" t="t"/>
            <a:pathLst>
              <a:path extrusionOk="0" h="6858000" w="1290094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rgbClr val="BFE471">
              <a:alpha val="69019"/>
            </a:srgbClr>
          </a:solidFill>
          <a:ln>
            <a:noFill/>
          </a:ln>
        </p:spPr>
      </p:sp>
      <p:sp>
        <p:nvSpPr>
          <p:cNvPr id="282" name="Google Shape;282;p27"/>
          <p:cNvSpPr/>
          <p:nvPr/>
        </p:nvSpPr>
        <p:spPr>
          <a:xfrm>
            <a:off x="8204249" y="-8467"/>
            <a:ext cx="937369" cy="6866467"/>
          </a:xfrm>
          <a:custGeom>
            <a:rect b="b" l="l" r="r" t="t"/>
            <a:pathLst>
              <a:path extrusionOk="0" h="6858000" w="1249825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3921"/>
            </a:schemeClr>
          </a:solidFill>
          <a:ln>
            <a:noFill/>
          </a:ln>
        </p:spPr>
      </p:sp>
      <p:sp>
        <p:nvSpPr>
          <p:cNvPr id="283" name="Google Shape;283;p27"/>
          <p:cNvSpPr/>
          <p:nvPr/>
        </p:nvSpPr>
        <p:spPr>
          <a:xfrm>
            <a:off x="7778749" y="3589867"/>
            <a:ext cx="1362869" cy="3268133"/>
          </a:xfrm>
          <a:prstGeom prst="triangle">
            <a:avLst>
              <a:gd fmla="val 100000" name="adj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also </a:t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9" name="Google Shape;289;p28"/>
          <p:cNvSpPr txBox="1"/>
          <p:nvPr>
            <p:ph type="title"/>
          </p:nvPr>
        </p:nvSpPr>
        <p:spPr>
          <a:xfrm>
            <a:off x="97700" y="2132725"/>
            <a:ext cx="3530100" cy="40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Trebuchet MS"/>
              <a:buNone/>
            </a:pPr>
            <a:r>
              <a:rPr b="1" lang="en-US" sz="4500"/>
              <a:t>IMPORTANT</a:t>
            </a:r>
            <a:endParaRPr b="1" sz="4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Trebuchet MS"/>
              <a:buNone/>
            </a:pPr>
            <a:r>
              <a:rPr b="1" lang="en-US" sz="4500"/>
              <a:t>DATES</a:t>
            </a:r>
            <a:r>
              <a:rPr lang="en-US" sz="4500"/>
              <a:t>!</a:t>
            </a:r>
            <a:br>
              <a:rPr lang="en-US" sz="3800"/>
            </a:br>
            <a:endParaRPr sz="3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Trebuchet MS"/>
              <a:buNone/>
            </a:pPr>
            <a:r>
              <a:rPr lang="en-US" sz="2300"/>
              <a:t>(also can be found </a:t>
            </a:r>
            <a:endParaRPr sz="2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Trebuchet MS"/>
              <a:buNone/>
            </a:pPr>
            <a:r>
              <a:rPr lang="en-US" sz="2300"/>
              <a:t>on our website)</a:t>
            </a:r>
            <a:endParaRPr sz="2100"/>
          </a:p>
        </p:txBody>
      </p:sp>
      <p:grpSp>
        <p:nvGrpSpPr>
          <p:cNvPr id="290" name="Google Shape;290;p28"/>
          <p:cNvGrpSpPr/>
          <p:nvPr/>
        </p:nvGrpSpPr>
        <p:grpSpPr>
          <a:xfrm>
            <a:off x="996950" y="-8467"/>
            <a:ext cx="3575050" cy="6866467"/>
            <a:chOff x="7425267" y="-8467"/>
            <a:chExt cx="4766733" cy="6866467"/>
          </a:xfrm>
        </p:grpSpPr>
        <p:cxnSp>
          <p:nvCxnSpPr>
            <p:cNvPr id="291" name="Google Shape;291;p28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>
                  <a:alpha val="74117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2" name="Google Shape;292;p28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BFBFBF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93" name="Google Shape;293;p28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</p:sp>
        <p:sp>
          <p:nvSpPr>
            <p:cNvPr id="294" name="Google Shape;294;p28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95" name="Google Shape;295;p2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19"/>
              </a:srgbClr>
            </a:solidFill>
            <a:ln>
              <a:noFill/>
            </a:ln>
          </p:spPr>
        </p:sp>
        <p:sp>
          <p:nvSpPr>
            <p:cNvPr id="297" name="Google Shape;297;p28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019"/>
              </a:srgbClr>
            </a:solidFill>
            <a:ln>
              <a:noFill/>
            </a:ln>
          </p:spPr>
        </p:sp>
        <p:sp>
          <p:nvSpPr>
            <p:cNvPr id="298" name="Google Shape;298;p28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</p:sp>
        <p:sp>
          <p:nvSpPr>
            <p:cNvPr id="299" name="Google Shape;299;p2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0" name="Google Shape;300;p28"/>
          <p:cNvSpPr/>
          <p:nvPr/>
        </p:nvSpPr>
        <p:spPr>
          <a:xfrm>
            <a:off x="4483289" y="0"/>
            <a:ext cx="46607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301" name="Google Shape;301;p28"/>
          <p:cNvGrpSpPr/>
          <p:nvPr/>
        </p:nvGrpSpPr>
        <p:grpSpPr>
          <a:xfrm>
            <a:off x="3417976" y="945175"/>
            <a:ext cx="6124216" cy="5156071"/>
            <a:chOff x="-32678" y="607"/>
            <a:chExt cx="5422539" cy="5156071"/>
          </a:xfrm>
        </p:grpSpPr>
        <p:sp>
          <p:nvSpPr>
            <p:cNvPr id="302" name="Google Shape;302;p28"/>
            <p:cNvSpPr/>
            <p:nvPr/>
          </p:nvSpPr>
          <p:spPr>
            <a:xfrm>
              <a:off x="0" y="607"/>
              <a:ext cx="4971603" cy="1422390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212162" y="81137"/>
              <a:ext cx="1292700" cy="12927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642860" y="607"/>
              <a:ext cx="2237221" cy="142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8"/>
            <p:cNvSpPr txBox="1"/>
            <p:nvPr/>
          </p:nvSpPr>
          <p:spPr>
            <a:xfrm>
              <a:off x="1642861" y="612"/>
              <a:ext cx="3165900" cy="14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0525" lIns="150525" spcFirstLastPara="1" rIns="150525" wrap="square" tIns="150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b="1" i="0" lang="en-US" sz="2100" u="none" cap="none" strike="noStrik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President’s Reception </a:t>
              </a:r>
              <a:endParaRPr b="1" i="0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b="0" i="0" lang="en-US" sz="1700" u="none" cap="none" strike="noStrik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for Pi Scholars (Required)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b="1" i="0" lang="en-US" sz="2900" u="none" cap="none" strike="noStrike">
                  <a:solidFill>
                    <a:schemeClr val="accent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May 8</a:t>
              </a:r>
              <a:r>
                <a:rPr b="1" baseline="30000" i="0" lang="en-US" sz="2900" u="none" cap="none" strike="noStrike">
                  <a:solidFill>
                    <a:schemeClr val="accent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th</a:t>
              </a:r>
              <a:r>
                <a:rPr b="1" i="0" lang="en-US" sz="2900" u="none" cap="none" strike="noStrike">
                  <a:solidFill>
                    <a:schemeClr val="accent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endParaRPr b="1" i="0" sz="2600" u="none" cap="none" strike="noStrike">
                <a:solidFill>
                  <a:schemeClr val="accent2"/>
                </a:solidFill>
              </a:endParaRPr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880081" y="607"/>
              <a:ext cx="1091521" cy="142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8"/>
            <p:cNvSpPr txBox="1"/>
            <p:nvPr/>
          </p:nvSpPr>
          <p:spPr>
            <a:xfrm>
              <a:off x="3880081" y="607"/>
              <a:ext cx="1091521" cy="142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0525" lIns="150525" spcFirstLastPara="1" rIns="150525" wrap="square" tIns="150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Trebuchet MS"/>
                <a:buNone/>
              </a:pPr>
              <a:r>
                <a:t/>
              </a:r>
              <a:endParaRPr b="0" i="0" sz="13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0" y="1778595"/>
              <a:ext cx="4971600" cy="1422300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212162" y="1806437"/>
              <a:ext cx="1292700" cy="12927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1642860" y="1778595"/>
              <a:ext cx="2237221" cy="142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8"/>
            <p:cNvSpPr txBox="1"/>
            <p:nvPr/>
          </p:nvSpPr>
          <p:spPr>
            <a:xfrm>
              <a:off x="1642861" y="1778587"/>
              <a:ext cx="3244200" cy="14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0525" lIns="150525" spcFirstLastPara="1" rIns="150525" wrap="square" tIns="150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b="1" i="0" lang="en-US" sz="2100" u="none" cap="none" strike="noStrik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2024 Summer Program!</a:t>
              </a:r>
              <a:endParaRPr b="1" i="0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lang="en-US" sz="17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for Rhos, Sigmas &amp; Taus!</a:t>
              </a:r>
              <a:r>
                <a:rPr i="0" lang="en-US" sz="1700" u="none" cap="none" strike="noStrik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endParaRPr i="0" u="none" cap="none" strike="noStrike">
                <a:solidFill>
                  <a:srgbClr val="000000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b="1" i="0" lang="en-US" sz="2900" u="none" cap="none" strike="noStrike">
                  <a:solidFill>
                    <a:schemeClr val="accent3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June 9</a:t>
              </a:r>
              <a:r>
                <a:rPr b="1" baseline="30000" i="0" lang="en-US" sz="2900" u="none" cap="none" strike="noStrike">
                  <a:solidFill>
                    <a:schemeClr val="accent3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th</a:t>
              </a:r>
              <a:r>
                <a:rPr b="1" i="0" lang="en-US" sz="2900" u="none" cap="none" strike="noStrike">
                  <a:solidFill>
                    <a:schemeClr val="accent3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-28th</a:t>
              </a:r>
              <a:endParaRPr b="1" i="0" sz="2600" u="none" cap="none" strike="noStrike">
                <a:solidFill>
                  <a:schemeClr val="accent3"/>
                </a:solidFill>
              </a:endParaRPr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880081" y="1778595"/>
              <a:ext cx="1091521" cy="142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8"/>
            <p:cNvSpPr txBox="1"/>
            <p:nvPr/>
          </p:nvSpPr>
          <p:spPr>
            <a:xfrm>
              <a:off x="3880081" y="1778595"/>
              <a:ext cx="1091521" cy="142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0525" lIns="150525" spcFirstLastPara="1" rIns="150525" wrap="square" tIns="150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Trebuchet MS"/>
                <a:buNone/>
              </a:pPr>
              <a:r>
                <a:t/>
              </a:r>
              <a:endParaRPr b="0" i="0" sz="13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0" y="3556583"/>
              <a:ext cx="4971603" cy="1422390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8"/>
            <p:cNvSpPr/>
            <p:nvPr/>
          </p:nvSpPr>
          <p:spPr>
            <a:xfrm rot="-965272">
              <a:off x="121111" y="3710268"/>
              <a:ext cx="1292622" cy="129262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1642860" y="3556583"/>
              <a:ext cx="2237221" cy="142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 txBox="1"/>
            <p:nvPr/>
          </p:nvSpPr>
          <p:spPr>
            <a:xfrm>
              <a:off x="1504861" y="3556587"/>
              <a:ext cx="3885000" cy="14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0525" lIns="150525" spcFirstLastPara="1" rIns="150525" wrap="square" tIns="150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b="1" i="0" lang="en-US" sz="2000" u="none" cap="none" strike="noStrik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Transitions to College Retreat </a:t>
              </a:r>
              <a:endParaRPr b="1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i="0" lang="en-US" sz="1700" u="none" cap="none" strike="noStrik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for Pi Scholars</a:t>
              </a:r>
              <a:endParaRPr i="0" u="none" cap="none" strike="noStrike">
                <a:solidFill>
                  <a:srgbClr val="000000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b="1" i="0" lang="en-US" sz="2900" u="none" cap="none" strike="noStrike">
                  <a:solidFill>
                    <a:schemeClr val="accent4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July 26</a:t>
              </a:r>
              <a:r>
                <a:rPr b="1" baseline="30000" i="0" lang="en-US" sz="2900" u="none" cap="none" strike="noStrike">
                  <a:solidFill>
                    <a:schemeClr val="accent4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th</a:t>
              </a:r>
              <a:r>
                <a:rPr b="1" i="0" lang="en-US" sz="2900" u="none" cap="none" strike="noStrike">
                  <a:solidFill>
                    <a:schemeClr val="accent4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-28th</a:t>
              </a:r>
              <a:endParaRPr b="1" i="0" sz="2600" u="none" cap="none" strike="noStrike">
                <a:solidFill>
                  <a:schemeClr val="accent4"/>
                </a:solidFill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3880081" y="3556583"/>
              <a:ext cx="1091521" cy="142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8"/>
            <p:cNvSpPr txBox="1"/>
            <p:nvPr/>
          </p:nvSpPr>
          <p:spPr>
            <a:xfrm>
              <a:off x="3880081" y="3556583"/>
              <a:ext cx="1091521" cy="142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0525" lIns="150525" spcFirstLastPara="1" rIns="150525" wrap="square" tIns="150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Trebuchet MS"/>
                <a:buNone/>
              </a:pPr>
              <a:r>
                <a:t/>
              </a:r>
              <a:endParaRPr b="0" i="0" sz="13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