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3"/>
  </p:notesMasterIdLst>
  <p:handoutMasterIdLst>
    <p:handoutMasterId r:id="rId24"/>
  </p:handoutMasterIdLst>
  <p:sldIdLst>
    <p:sldId id="256" r:id="rId5"/>
    <p:sldId id="275" r:id="rId6"/>
    <p:sldId id="257" r:id="rId7"/>
    <p:sldId id="261" r:id="rId8"/>
    <p:sldId id="262" r:id="rId9"/>
    <p:sldId id="263" r:id="rId10"/>
    <p:sldId id="269" r:id="rId11"/>
    <p:sldId id="276" r:id="rId12"/>
    <p:sldId id="270" r:id="rId13"/>
    <p:sldId id="264" r:id="rId14"/>
    <p:sldId id="265" r:id="rId15"/>
    <p:sldId id="278" r:id="rId16"/>
    <p:sldId id="271" r:id="rId17"/>
    <p:sldId id="274" r:id="rId18"/>
    <p:sldId id="268" r:id="rId19"/>
    <p:sldId id="266" r:id="rId20"/>
    <p:sldId id="277" r:id="rId21"/>
    <p:sldId id="267" r:id="rId2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38B20-BD20-6B02-B57C-D2DEE53E3054}" v="156" dt="2022-03-04T19:47:59.491"/>
    <p1510:client id="{17A8DCF6-C28B-7AEB-73A5-9DC9323CF884}" v="165" dt="2022-03-04T19:23:11.965"/>
    <p1510:client id="{44770585-91B6-439A-8116-80173D0D9D13}" v="756" dt="2022-03-04T19:11:08.228"/>
    <p1510:client id="{7C719F8C-3104-C62F-5016-B638D2BCB005}" v="63" dt="2022-03-04T19:23:37.610"/>
    <p1510:client id="{A8A4B7CA-647D-5147-988E-7E57BD3B80D6}" v="11" dt="2022-04-05T18:27:26.586"/>
    <p1510:client id="{D9BD9C58-9D2C-F27F-65FA-834FF41B7568}" v="27" dt="2022-03-08T16:36:42.386"/>
    <p1510:client id="{DB8AAA88-3D52-ED25-CF51-DB2CBC99F235}" v="46" dt="2022-03-09T15:02:46.743"/>
    <p1510:client id="{E745A500-B199-C03A-FF47-259523CB3F42}" v="9" dt="2022-03-11T19:26:28.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C6E75-5462-4206-8868-8510D3B82DB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6B2F077-DD4E-4F14-8321-2262F56243C8}">
      <dgm:prSet/>
      <dgm:spPr/>
      <dgm:t>
        <a:bodyPr/>
        <a:lstStyle/>
        <a:p>
          <a:pPr>
            <a:lnSpc>
              <a:spcPct val="100000"/>
            </a:lnSpc>
          </a:pPr>
          <a:r>
            <a:rPr lang="en-US" b="1">
              <a:latin typeface="Aharoni"/>
            </a:rPr>
            <a:t>Scholars should leave their phones at home. </a:t>
          </a:r>
          <a:r>
            <a:rPr lang="en-US" b="1"/>
            <a:t>Cell </a:t>
          </a:r>
          <a:r>
            <a:rPr lang="en-US" b="1">
              <a:latin typeface="Aharoni"/>
            </a:rPr>
            <a:t>Phones are not</a:t>
          </a:r>
          <a:r>
            <a:rPr lang="en-US" b="1"/>
            <a:t> allowed during the Residential Summer Program</a:t>
          </a:r>
          <a:r>
            <a:rPr lang="en-US" b="1">
              <a:latin typeface="Aharoni"/>
            </a:rPr>
            <a:t>. </a:t>
          </a:r>
          <a:endParaRPr lang="en-US" b="1"/>
        </a:p>
      </dgm:t>
    </dgm:pt>
    <dgm:pt modelId="{742B696C-689D-46F4-8111-C2120E164F62}" type="parTrans" cxnId="{048EB2D6-5EA4-4028-9BA6-5FC1C93DA141}">
      <dgm:prSet/>
      <dgm:spPr/>
      <dgm:t>
        <a:bodyPr/>
        <a:lstStyle/>
        <a:p>
          <a:endParaRPr lang="en-US"/>
        </a:p>
      </dgm:t>
    </dgm:pt>
    <dgm:pt modelId="{B7C44255-7C93-4B94-952E-94F23CDDD890}" type="sibTrans" cxnId="{048EB2D6-5EA4-4028-9BA6-5FC1C93DA141}">
      <dgm:prSet/>
      <dgm:spPr/>
      <dgm:t>
        <a:bodyPr/>
        <a:lstStyle/>
        <a:p>
          <a:endParaRPr lang="en-US"/>
        </a:p>
      </dgm:t>
    </dgm:pt>
    <dgm:pt modelId="{62E14A96-5498-4100-8792-EA2600C17025}">
      <dgm:prSet phldr="0"/>
      <dgm:spPr/>
      <dgm:t>
        <a:bodyPr/>
        <a:lstStyle/>
        <a:p>
          <a:pPr>
            <a:lnSpc>
              <a:spcPct val="100000"/>
            </a:lnSpc>
          </a:pPr>
          <a:r>
            <a:rPr lang="en-US"/>
            <a:t>Televisions, computers, gaming systems, DVDs, or any device that can access the Internet are not allowed during the Summer Program (mp3 players that DO NOT have the capability to connect to the Internet are acceptable). </a:t>
          </a:r>
          <a:endParaRPr lang="en-US">
            <a:latin typeface="Aharoni"/>
          </a:endParaRPr>
        </a:p>
      </dgm:t>
    </dgm:pt>
    <dgm:pt modelId="{0FD4EA63-4BF6-4ACC-97C4-2553BE5B3312}" type="parTrans" cxnId="{C111B068-9CC4-4475-93A1-2C9BF271057C}">
      <dgm:prSet/>
      <dgm:spPr/>
    </dgm:pt>
    <dgm:pt modelId="{34AE6470-694E-4C98-A2A7-F78747DA7F62}" type="sibTrans" cxnId="{C111B068-9CC4-4475-93A1-2C9BF271057C}">
      <dgm:prSet/>
      <dgm:spPr/>
    </dgm:pt>
    <dgm:pt modelId="{13FC2B8A-A122-4121-8DFE-60117493D90A}">
      <dgm:prSet phldr="0"/>
      <dgm:spPr/>
      <dgm:t>
        <a:bodyPr/>
        <a:lstStyle/>
        <a:p>
          <a:pPr>
            <a:lnSpc>
              <a:spcPct val="100000"/>
            </a:lnSpc>
          </a:pPr>
          <a:r>
            <a:rPr lang="en-US"/>
            <a:t>If you are uncertain about the appropriateness of a device, please check with an Elon Academy staff member BEFORE the summer program.  </a:t>
          </a:r>
        </a:p>
      </dgm:t>
    </dgm:pt>
    <dgm:pt modelId="{86781005-E644-4CD4-A8B9-640CA466C7A5}" type="parTrans" cxnId="{BDB3C096-CE89-4F75-8013-1F285C76C512}">
      <dgm:prSet/>
      <dgm:spPr/>
    </dgm:pt>
    <dgm:pt modelId="{9DD48D59-92CB-4804-8669-55F5864C7C11}" type="sibTrans" cxnId="{BDB3C096-CE89-4F75-8013-1F285C76C512}">
      <dgm:prSet/>
      <dgm:spPr/>
    </dgm:pt>
    <dgm:pt modelId="{A44BE4CF-26A6-4C74-8D22-BC8BE55308FB}" type="pres">
      <dgm:prSet presAssocID="{4F3C6E75-5462-4206-8868-8510D3B82DB6}" presName="root" presStyleCnt="0">
        <dgm:presLayoutVars>
          <dgm:dir/>
          <dgm:resizeHandles val="exact"/>
        </dgm:presLayoutVars>
      </dgm:prSet>
      <dgm:spPr/>
    </dgm:pt>
    <dgm:pt modelId="{2F179566-7019-4C35-82A2-3DA7933D5652}" type="pres">
      <dgm:prSet presAssocID="{86B2F077-DD4E-4F14-8321-2262F56243C8}" presName="compNode" presStyleCnt="0"/>
      <dgm:spPr/>
    </dgm:pt>
    <dgm:pt modelId="{35348145-F47B-427F-A074-EFCAD5C05A7F}" type="pres">
      <dgm:prSet presAssocID="{86B2F077-DD4E-4F14-8321-2262F56243C8}" presName="bgRect" presStyleLbl="bgShp" presStyleIdx="0" presStyleCnt="3"/>
      <dgm:spPr/>
    </dgm:pt>
    <dgm:pt modelId="{080F0080-A0AD-42A2-A4DC-2990C4827E97}" type="pres">
      <dgm:prSet presAssocID="{86B2F077-DD4E-4F14-8321-2262F56243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C2EDF4F7-BA90-4ADF-85D6-D486CE32F4D4}" type="pres">
      <dgm:prSet presAssocID="{86B2F077-DD4E-4F14-8321-2262F56243C8}" presName="spaceRect" presStyleCnt="0"/>
      <dgm:spPr/>
    </dgm:pt>
    <dgm:pt modelId="{AC6722EE-3A86-41F9-B8FE-DD0E8EE681C2}" type="pres">
      <dgm:prSet presAssocID="{86B2F077-DD4E-4F14-8321-2262F56243C8}" presName="parTx" presStyleLbl="revTx" presStyleIdx="0" presStyleCnt="3">
        <dgm:presLayoutVars>
          <dgm:chMax val="0"/>
          <dgm:chPref val="0"/>
        </dgm:presLayoutVars>
      </dgm:prSet>
      <dgm:spPr/>
    </dgm:pt>
    <dgm:pt modelId="{F02B6783-6801-4D79-B153-64DEAF2A9C70}" type="pres">
      <dgm:prSet presAssocID="{B7C44255-7C93-4B94-952E-94F23CDDD890}" presName="sibTrans" presStyleCnt="0"/>
      <dgm:spPr/>
    </dgm:pt>
    <dgm:pt modelId="{78710C40-C85D-442F-951F-AD1DEF57475C}" type="pres">
      <dgm:prSet presAssocID="{62E14A96-5498-4100-8792-EA2600C17025}" presName="compNode" presStyleCnt="0"/>
      <dgm:spPr/>
    </dgm:pt>
    <dgm:pt modelId="{C5BD319C-DA27-4880-96BF-707B4A504E19}" type="pres">
      <dgm:prSet presAssocID="{62E14A96-5498-4100-8792-EA2600C17025}" presName="bgRect" presStyleLbl="bgShp" presStyleIdx="1" presStyleCnt="3"/>
      <dgm:spPr/>
    </dgm:pt>
    <dgm:pt modelId="{73035371-9CB5-4AAB-8CE5-AE1EFA40F618}" type="pres">
      <dgm:prSet presAssocID="{62E14A96-5498-4100-8792-EA2600C17025}" presName="iconRect" presStyleLbl="node1" presStyleIdx="1" presStyleCnt="3"/>
      <dgm:spPr/>
    </dgm:pt>
    <dgm:pt modelId="{B3F142ED-4E20-4B8A-BE2C-778AB2B7FF6D}" type="pres">
      <dgm:prSet presAssocID="{62E14A96-5498-4100-8792-EA2600C17025}" presName="spaceRect" presStyleCnt="0"/>
      <dgm:spPr/>
    </dgm:pt>
    <dgm:pt modelId="{878EE794-1559-47E1-84F1-96DD8FCB3D90}" type="pres">
      <dgm:prSet presAssocID="{62E14A96-5498-4100-8792-EA2600C17025}" presName="parTx" presStyleLbl="revTx" presStyleIdx="1" presStyleCnt="3">
        <dgm:presLayoutVars>
          <dgm:chMax val="0"/>
          <dgm:chPref val="0"/>
        </dgm:presLayoutVars>
      </dgm:prSet>
      <dgm:spPr/>
    </dgm:pt>
    <dgm:pt modelId="{06963424-621F-4B3F-8DBD-771393B4F1C1}" type="pres">
      <dgm:prSet presAssocID="{34AE6470-694E-4C98-A2A7-F78747DA7F62}" presName="sibTrans" presStyleCnt="0"/>
      <dgm:spPr/>
    </dgm:pt>
    <dgm:pt modelId="{9FF90656-1EC1-4325-87F1-0F6446AAED82}" type="pres">
      <dgm:prSet presAssocID="{13FC2B8A-A122-4121-8DFE-60117493D90A}" presName="compNode" presStyleCnt="0"/>
      <dgm:spPr/>
    </dgm:pt>
    <dgm:pt modelId="{F4F334A1-E87A-4E16-B9D0-E38ECE280BD9}" type="pres">
      <dgm:prSet presAssocID="{13FC2B8A-A122-4121-8DFE-60117493D90A}" presName="bgRect" presStyleLbl="bgShp" presStyleIdx="2" presStyleCnt="3"/>
      <dgm:spPr/>
    </dgm:pt>
    <dgm:pt modelId="{995C0FF7-9EE7-4D46-81E1-A2D13336289D}" type="pres">
      <dgm:prSet presAssocID="{13FC2B8A-A122-4121-8DFE-60117493D90A}" presName="iconRect" presStyleLbl="node1" presStyleIdx="2" presStyleCnt="3"/>
      <dgm:spPr/>
    </dgm:pt>
    <dgm:pt modelId="{0A871FA4-BB1C-402F-BA2C-F4EE6916683F}" type="pres">
      <dgm:prSet presAssocID="{13FC2B8A-A122-4121-8DFE-60117493D90A}" presName="spaceRect" presStyleCnt="0"/>
      <dgm:spPr/>
    </dgm:pt>
    <dgm:pt modelId="{3C30C5FF-2518-49DD-ABF2-E725C63CDE1C}" type="pres">
      <dgm:prSet presAssocID="{13FC2B8A-A122-4121-8DFE-60117493D90A}" presName="parTx" presStyleLbl="revTx" presStyleIdx="2" presStyleCnt="3">
        <dgm:presLayoutVars>
          <dgm:chMax val="0"/>
          <dgm:chPref val="0"/>
        </dgm:presLayoutVars>
      </dgm:prSet>
      <dgm:spPr/>
    </dgm:pt>
  </dgm:ptLst>
  <dgm:cxnLst>
    <dgm:cxn modelId="{C111B068-9CC4-4475-93A1-2C9BF271057C}" srcId="{4F3C6E75-5462-4206-8868-8510D3B82DB6}" destId="{62E14A96-5498-4100-8792-EA2600C17025}" srcOrd="1" destOrd="0" parTransId="{0FD4EA63-4BF6-4ACC-97C4-2553BE5B3312}" sibTransId="{34AE6470-694E-4C98-A2A7-F78747DA7F62}"/>
    <dgm:cxn modelId="{BDB3C096-CE89-4F75-8013-1F285C76C512}" srcId="{4F3C6E75-5462-4206-8868-8510D3B82DB6}" destId="{13FC2B8A-A122-4121-8DFE-60117493D90A}" srcOrd="2" destOrd="0" parTransId="{86781005-E644-4CD4-A8B9-640CA466C7A5}" sibTransId="{9DD48D59-92CB-4804-8669-55F5864C7C11}"/>
    <dgm:cxn modelId="{5F8320B8-C4C9-46C1-8156-5C252BBB5FC5}" type="presOf" srcId="{4F3C6E75-5462-4206-8868-8510D3B82DB6}" destId="{A44BE4CF-26A6-4C74-8D22-BC8BE55308FB}" srcOrd="0" destOrd="0" presId="urn:microsoft.com/office/officeart/2018/2/layout/IconVerticalSolidList"/>
    <dgm:cxn modelId="{048EB2D6-5EA4-4028-9BA6-5FC1C93DA141}" srcId="{4F3C6E75-5462-4206-8868-8510D3B82DB6}" destId="{86B2F077-DD4E-4F14-8321-2262F56243C8}" srcOrd="0" destOrd="0" parTransId="{742B696C-689D-46F4-8111-C2120E164F62}" sibTransId="{B7C44255-7C93-4B94-952E-94F23CDDD890}"/>
    <dgm:cxn modelId="{EB2B14D9-0876-4254-A57C-9700E0CF6FDF}" type="presOf" srcId="{13FC2B8A-A122-4121-8DFE-60117493D90A}" destId="{3C30C5FF-2518-49DD-ABF2-E725C63CDE1C}" srcOrd="0" destOrd="0" presId="urn:microsoft.com/office/officeart/2018/2/layout/IconVerticalSolidList"/>
    <dgm:cxn modelId="{263909DD-AE44-4787-8CB6-72702402B6F0}" type="presOf" srcId="{62E14A96-5498-4100-8792-EA2600C17025}" destId="{878EE794-1559-47E1-84F1-96DD8FCB3D90}" srcOrd="0" destOrd="0" presId="urn:microsoft.com/office/officeart/2018/2/layout/IconVerticalSolidList"/>
    <dgm:cxn modelId="{DD4FA6E8-44F7-48F7-AE33-51DE726E21DD}" type="presOf" srcId="{86B2F077-DD4E-4F14-8321-2262F56243C8}" destId="{AC6722EE-3A86-41F9-B8FE-DD0E8EE681C2}" srcOrd="0" destOrd="0" presId="urn:microsoft.com/office/officeart/2018/2/layout/IconVerticalSolidList"/>
    <dgm:cxn modelId="{0B04567C-A089-4D44-A5D3-2D6CB7E0AEBF}" type="presParOf" srcId="{A44BE4CF-26A6-4C74-8D22-BC8BE55308FB}" destId="{2F179566-7019-4C35-82A2-3DA7933D5652}" srcOrd="0" destOrd="0" presId="urn:microsoft.com/office/officeart/2018/2/layout/IconVerticalSolidList"/>
    <dgm:cxn modelId="{8C2FAA05-B625-4B61-A407-167F762CA20E}" type="presParOf" srcId="{2F179566-7019-4C35-82A2-3DA7933D5652}" destId="{35348145-F47B-427F-A074-EFCAD5C05A7F}" srcOrd="0" destOrd="0" presId="urn:microsoft.com/office/officeart/2018/2/layout/IconVerticalSolidList"/>
    <dgm:cxn modelId="{E1B91C41-4F8D-4CFB-8AD3-91203F9533AC}" type="presParOf" srcId="{2F179566-7019-4C35-82A2-3DA7933D5652}" destId="{080F0080-A0AD-42A2-A4DC-2990C4827E97}" srcOrd="1" destOrd="0" presId="urn:microsoft.com/office/officeart/2018/2/layout/IconVerticalSolidList"/>
    <dgm:cxn modelId="{27369E2C-7621-4FE8-A6C7-E1FA7A6ACECC}" type="presParOf" srcId="{2F179566-7019-4C35-82A2-3DA7933D5652}" destId="{C2EDF4F7-BA90-4ADF-85D6-D486CE32F4D4}" srcOrd="2" destOrd="0" presId="urn:microsoft.com/office/officeart/2018/2/layout/IconVerticalSolidList"/>
    <dgm:cxn modelId="{D3D550D3-35EF-4713-A7B3-02E8FD569938}" type="presParOf" srcId="{2F179566-7019-4C35-82A2-3DA7933D5652}" destId="{AC6722EE-3A86-41F9-B8FE-DD0E8EE681C2}" srcOrd="3" destOrd="0" presId="urn:microsoft.com/office/officeart/2018/2/layout/IconVerticalSolidList"/>
    <dgm:cxn modelId="{6924B090-9473-48E0-A865-08838C184489}" type="presParOf" srcId="{A44BE4CF-26A6-4C74-8D22-BC8BE55308FB}" destId="{F02B6783-6801-4D79-B153-64DEAF2A9C70}" srcOrd="1" destOrd="0" presId="urn:microsoft.com/office/officeart/2018/2/layout/IconVerticalSolidList"/>
    <dgm:cxn modelId="{42944C17-D8D4-44E1-877D-7571EFC4FB7C}" type="presParOf" srcId="{A44BE4CF-26A6-4C74-8D22-BC8BE55308FB}" destId="{78710C40-C85D-442F-951F-AD1DEF57475C}" srcOrd="2" destOrd="0" presId="urn:microsoft.com/office/officeart/2018/2/layout/IconVerticalSolidList"/>
    <dgm:cxn modelId="{09C85887-3F37-41E8-9322-05FD3FF2118F}" type="presParOf" srcId="{78710C40-C85D-442F-951F-AD1DEF57475C}" destId="{C5BD319C-DA27-4880-96BF-707B4A504E19}" srcOrd="0" destOrd="0" presId="urn:microsoft.com/office/officeart/2018/2/layout/IconVerticalSolidList"/>
    <dgm:cxn modelId="{825521D9-00C9-4017-8C9D-63BF474610CA}" type="presParOf" srcId="{78710C40-C85D-442F-951F-AD1DEF57475C}" destId="{73035371-9CB5-4AAB-8CE5-AE1EFA40F618}" srcOrd="1" destOrd="0" presId="urn:microsoft.com/office/officeart/2018/2/layout/IconVerticalSolidList"/>
    <dgm:cxn modelId="{65220122-986A-43B2-B4AC-83A5A1B67910}" type="presParOf" srcId="{78710C40-C85D-442F-951F-AD1DEF57475C}" destId="{B3F142ED-4E20-4B8A-BE2C-778AB2B7FF6D}" srcOrd="2" destOrd="0" presId="urn:microsoft.com/office/officeart/2018/2/layout/IconVerticalSolidList"/>
    <dgm:cxn modelId="{659BA34C-FF6F-4471-9D5C-7FE911944502}" type="presParOf" srcId="{78710C40-C85D-442F-951F-AD1DEF57475C}" destId="{878EE794-1559-47E1-84F1-96DD8FCB3D90}" srcOrd="3" destOrd="0" presId="urn:microsoft.com/office/officeart/2018/2/layout/IconVerticalSolidList"/>
    <dgm:cxn modelId="{6024B283-0E45-41F0-974A-DD20906913B1}" type="presParOf" srcId="{A44BE4CF-26A6-4C74-8D22-BC8BE55308FB}" destId="{06963424-621F-4B3F-8DBD-771393B4F1C1}" srcOrd="3" destOrd="0" presId="urn:microsoft.com/office/officeart/2018/2/layout/IconVerticalSolidList"/>
    <dgm:cxn modelId="{9969BEB8-A481-4A76-B1E1-6C006AE1CDA2}" type="presParOf" srcId="{A44BE4CF-26A6-4C74-8D22-BC8BE55308FB}" destId="{9FF90656-1EC1-4325-87F1-0F6446AAED82}" srcOrd="4" destOrd="0" presId="urn:microsoft.com/office/officeart/2018/2/layout/IconVerticalSolidList"/>
    <dgm:cxn modelId="{6FE3F3C8-C82E-46CC-82A6-722E761BACE3}" type="presParOf" srcId="{9FF90656-1EC1-4325-87F1-0F6446AAED82}" destId="{F4F334A1-E87A-4E16-B9D0-E38ECE280BD9}" srcOrd="0" destOrd="0" presId="urn:microsoft.com/office/officeart/2018/2/layout/IconVerticalSolidList"/>
    <dgm:cxn modelId="{B07177BC-D950-4FE0-A2B2-FA7F7F58DD5C}" type="presParOf" srcId="{9FF90656-1EC1-4325-87F1-0F6446AAED82}" destId="{995C0FF7-9EE7-4D46-81E1-A2D13336289D}" srcOrd="1" destOrd="0" presId="urn:microsoft.com/office/officeart/2018/2/layout/IconVerticalSolidList"/>
    <dgm:cxn modelId="{2A69E05C-F680-4249-8635-5227EF0ECDBB}" type="presParOf" srcId="{9FF90656-1EC1-4325-87F1-0F6446AAED82}" destId="{0A871FA4-BB1C-402F-BA2C-F4EE6916683F}" srcOrd="2" destOrd="0" presId="urn:microsoft.com/office/officeart/2018/2/layout/IconVerticalSolidList"/>
    <dgm:cxn modelId="{06DC1E36-EE38-41B6-AAF8-EBFE731B04FE}" type="presParOf" srcId="{9FF90656-1EC1-4325-87F1-0F6446AAED82}" destId="{3C30C5FF-2518-49DD-ABF2-E725C63CDE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48145-F47B-427F-A074-EFCAD5C05A7F}">
      <dsp:nvSpPr>
        <dsp:cNvPr id="0" name=""/>
        <dsp:cNvSpPr/>
      </dsp:nvSpPr>
      <dsp:spPr>
        <a:xfrm>
          <a:off x="0" y="511"/>
          <a:ext cx="9144000" cy="1196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F0080-A0AD-42A2-A4DC-2990C4827E97}">
      <dsp:nvSpPr>
        <dsp:cNvPr id="0" name=""/>
        <dsp:cNvSpPr/>
      </dsp:nvSpPr>
      <dsp:spPr>
        <a:xfrm>
          <a:off x="361979" y="269752"/>
          <a:ext cx="658144" cy="658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722EE-3A86-41F9-B8FE-DD0E8EE681C2}">
      <dsp:nvSpPr>
        <dsp:cNvPr id="0" name=""/>
        <dsp:cNvSpPr/>
      </dsp:nvSpPr>
      <dsp:spPr>
        <a:xfrm>
          <a:off x="1382102" y="511"/>
          <a:ext cx="7761897" cy="119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43" tIns="126643" rIns="126643" bIns="126643" numCol="1" spcCol="1270" anchor="ctr" anchorCtr="0">
          <a:noAutofit/>
        </a:bodyPr>
        <a:lstStyle/>
        <a:p>
          <a:pPr marL="0" lvl="0" indent="0" algn="l" defTabSz="711200">
            <a:lnSpc>
              <a:spcPct val="100000"/>
            </a:lnSpc>
            <a:spcBef>
              <a:spcPct val="0"/>
            </a:spcBef>
            <a:spcAft>
              <a:spcPct val="35000"/>
            </a:spcAft>
            <a:buNone/>
          </a:pPr>
          <a:r>
            <a:rPr lang="en-US" sz="1600" b="1" kern="1200">
              <a:latin typeface="Aharoni"/>
            </a:rPr>
            <a:t>Scholars should leave their phones at home. </a:t>
          </a:r>
          <a:r>
            <a:rPr lang="en-US" sz="1600" b="1" kern="1200"/>
            <a:t>Cell </a:t>
          </a:r>
          <a:r>
            <a:rPr lang="en-US" sz="1600" b="1" kern="1200">
              <a:latin typeface="Aharoni"/>
            </a:rPr>
            <a:t>Phones are not</a:t>
          </a:r>
          <a:r>
            <a:rPr lang="en-US" sz="1600" b="1" kern="1200"/>
            <a:t> allowed during the Residential Summer Program</a:t>
          </a:r>
          <a:r>
            <a:rPr lang="en-US" sz="1600" b="1" kern="1200">
              <a:latin typeface="Aharoni"/>
            </a:rPr>
            <a:t>. </a:t>
          </a:r>
          <a:endParaRPr lang="en-US" sz="1600" b="1" kern="1200"/>
        </a:p>
      </dsp:txBody>
      <dsp:txXfrm>
        <a:off x="1382102" y="511"/>
        <a:ext cx="7761897" cy="1196625"/>
      </dsp:txXfrm>
    </dsp:sp>
    <dsp:sp modelId="{C5BD319C-DA27-4880-96BF-707B4A504E19}">
      <dsp:nvSpPr>
        <dsp:cNvPr id="0" name=""/>
        <dsp:cNvSpPr/>
      </dsp:nvSpPr>
      <dsp:spPr>
        <a:xfrm>
          <a:off x="0" y="1496293"/>
          <a:ext cx="9144000" cy="1196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035371-9CB5-4AAB-8CE5-AE1EFA40F618}">
      <dsp:nvSpPr>
        <dsp:cNvPr id="0" name=""/>
        <dsp:cNvSpPr/>
      </dsp:nvSpPr>
      <dsp:spPr>
        <a:xfrm>
          <a:off x="361979" y="1765534"/>
          <a:ext cx="658144" cy="65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EE794-1559-47E1-84F1-96DD8FCB3D90}">
      <dsp:nvSpPr>
        <dsp:cNvPr id="0" name=""/>
        <dsp:cNvSpPr/>
      </dsp:nvSpPr>
      <dsp:spPr>
        <a:xfrm>
          <a:off x="1382102" y="1496293"/>
          <a:ext cx="7761897" cy="119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43" tIns="126643" rIns="126643" bIns="126643" numCol="1" spcCol="1270" anchor="ctr" anchorCtr="0">
          <a:noAutofit/>
        </a:bodyPr>
        <a:lstStyle/>
        <a:p>
          <a:pPr marL="0" lvl="0" indent="0" algn="l" defTabSz="711200">
            <a:lnSpc>
              <a:spcPct val="100000"/>
            </a:lnSpc>
            <a:spcBef>
              <a:spcPct val="0"/>
            </a:spcBef>
            <a:spcAft>
              <a:spcPct val="35000"/>
            </a:spcAft>
            <a:buNone/>
          </a:pPr>
          <a:r>
            <a:rPr lang="en-US" sz="1600" kern="1200"/>
            <a:t>Televisions, computers, gaming systems, DVDs, or any device that can access the Internet are not allowed during the Summer Program (mp3 players that DO NOT have the capability to connect to the Internet are acceptable). </a:t>
          </a:r>
          <a:endParaRPr lang="en-US" sz="1600" kern="1200">
            <a:latin typeface="Aharoni"/>
          </a:endParaRPr>
        </a:p>
      </dsp:txBody>
      <dsp:txXfrm>
        <a:off x="1382102" y="1496293"/>
        <a:ext cx="7761897" cy="1196625"/>
      </dsp:txXfrm>
    </dsp:sp>
    <dsp:sp modelId="{F4F334A1-E87A-4E16-B9D0-E38ECE280BD9}">
      <dsp:nvSpPr>
        <dsp:cNvPr id="0" name=""/>
        <dsp:cNvSpPr/>
      </dsp:nvSpPr>
      <dsp:spPr>
        <a:xfrm>
          <a:off x="0" y="2992075"/>
          <a:ext cx="9144000" cy="11966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C0FF7-9EE7-4D46-81E1-A2D13336289D}">
      <dsp:nvSpPr>
        <dsp:cNvPr id="0" name=""/>
        <dsp:cNvSpPr/>
      </dsp:nvSpPr>
      <dsp:spPr>
        <a:xfrm>
          <a:off x="361979" y="3261316"/>
          <a:ext cx="658144" cy="65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0C5FF-2518-49DD-ABF2-E725C63CDE1C}">
      <dsp:nvSpPr>
        <dsp:cNvPr id="0" name=""/>
        <dsp:cNvSpPr/>
      </dsp:nvSpPr>
      <dsp:spPr>
        <a:xfrm>
          <a:off x="1382102" y="2992075"/>
          <a:ext cx="7761897" cy="1196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643" tIns="126643" rIns="126643" bIns="126643" numCol="1" spcCol="1270" anchor="ctr" anchorCtr="0">
          <a:noAutofit/>
        </a:bodyPr>
        <a:lstStyle/>
        <a:p>
          <a:pPr marL="0" lvl="0" indent="0" algn="l" defTabSz="711200">
            <a:lnSpc>
              <a:spcPct val="100000"/>
            </a:lnSpc>
            <a:spcBef>
              <a:spcPct val="0"/>
            </a:spcBef>
            <a:spcAft>
              <a:spcPct val="35000"/>
            </a:spcAft>
            <a:buNone/>
          </a:pPr>
          <a:r>
            <a:rPr lang="en-US" sz="1600" kern="1200"/>
            <a:t>If you are uncertain about the appropriateness of a device, please check with an Elon Academy staff member BEFORE the summer program.  </a:t>
          </a:r>
        </a:p>
      </dsp:txBody>
      <dsp:txXfrm>
        <a:off x="1382102" y="2992075"/>
        <a:ext cx="7761897" cy="11966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4C989F4A-F873-47A4-B162-FA6A210F0EF2}" type="datetimeFigureOut">
              <a:rPr lang="en-US" smtClean="0"/>
              <a:t>4/5/22</a:t>
            </a:fld>
            <a:endParaRPr lang="en-US"/>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AD9A1059-5A8B-49B4-98A2-85BB593148DC}" type="slidenum">
              <a:rPr lang="en-US" smtClean="0"/>
              <a:t>‹#›</a:t>
            </a:fld>
            <a:endParaRPr lang="en-US"/>
          </a:p>
        </p:txBody>
      </p:sp>
    </p:spTree>
    <p:extLst>
      <p:ext uri="{BB962C8B-B14F-4D97-AF65-F5344CB8AC3E}">
        <p14:creationId xmlns:p14="http://schemas.microsoft.com/office/powerpoint/2010/main" val="214617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222974D9-306C-4F40-943C-C72C13CB648B}" type="datetimeFigureOut">
              <a:rPr lang="en-US" smtClean="0"/>
              <a:t>4/5/22</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A3492986-D854-0D40-9F87-46F7753C83F3}" type="slidenum">
              <a:rPr lang="en-US" smtClean="0"/>
              <a:t>‹#›</a:t>
            </a:fld>
            <a:endParaRPr lang="en-US"/>
          </a:p>
        </p:txBody>
      </p:sp>
    </p:spTree>
    <p:extLst>
      <p:ext uri="{BB962C8B-B14F-4D97-AF65-F5344CB8AC3E}">
        <p14:creationId xmlns:p14="http://schemas.microsoft.com/office/powerpoint/2010/main" val="3711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Map included in handbook for KOBC location.</a:t>
            </a:r>
          </a:p>
        </p:txBody>
      </p:sp>
      <p:sp>
        <p:nvSpPr>
          <p:cNvPr id="4" name="Slide Number Placeholder 3"/>
          <p:cNvSpPr>
            <a:spLocks noGrp="1"/>
          </p:cNvSpPr>
          <p:nvPr>
            <p:ph type="sldNum" sz="quarter" idx="5"/>
          </p:nvPr>
        </p:nvSpPr>
        <p:spPr/>
        <p:txBody>
          <a:bodyPr/>
          <a:lstStyle/>
          <a:p>
            <a:fld id="{A3492986-D854-0D40-9F87-46F7753C83F3}" type="slidenum">
              <a:rPr lang="en-US" smtClean="0"/>
              <a:t>2</a:t>
            </a:fld>
            <a:endParaRPr lang="en-US"/>
          </a:p>
        </p:txBody>
      </p:sp>
    </p:spTree>
    <p:extLst>
      <p:ext uri="{BB962C8B-B14F-4D97-AF65-F5344CB8AC3E}">
        <p14:creationId xmlns:p14="http://schemas.microsoft.com/office/powerpoint/2010/main" val="342978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Families probably won’t have copies of vaccination or + COVID test results</a:t>
            </a:r>
            <a:r>
              <a:rPr lang="en-US" baseline="0"/>
              <a:t> so anticipate that most will take home a self-addressed envelop.  Denise put them in our carts.  </a:t>
            </a:r>
            <a:endParaRPr lang="en-US"/>
          </a:p>
        </p:txBody>
      </p:sp>
      <p:sp>
        <p:nvSpPr>
          <p:cNvPr id="4" name="Slide Number Placeholder 3"/>
          <p:cNvSpPr>
            <a:spLocks noGrp="1"/>
          </p:cNvSpPr>
          <p:nvPr>
            <p:ph type="sldNum" sz="quarter" idx="10"/>
          </p:nvPr>
        </p:nvSpPr>
        <p:spPr/>
        <p:txBody>
          <a:bodyPr/>
          <a:lstStyle/>
          <a:p>
            <a:fld id="{A3492986-D854-0D40-9F87-46F7753C83F3}" type="slidenum">
              <a:rPr lang="en-US" smtClean="0"/>
              <a:t>17</a:t>
            </a:fld>
            <a:endParaRPr lang="en-US"/>
          </a:p>
        </p:txBody>
      </p:sp>
    </p:spTree>
    <p:extLst>
      <p:ext uri="{BB962C8B-B14F-4D97-AF65-F5344CB8AC3E}">
        <p14:creationId xmlns:p14="http://schemas.microsoft.com/office/powerpoint/2010/main" val="2964536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Tx/>
              <a:buChar char="-"/>
            </a:pPr>
            <a:r>
              <a:rPr lang="en-US"/>
              <a:t>Several co-curricular learning experiences are provided.  These experiences provide scholars with the opportunity to make new friends, gain self-confidence, and acquire new knowledge and skill.  This summer some of our activities will be: </a:t>
            </a:r>
            <a:r>
              <a:rPr lang="en-US" sz="1200" b="1" i="0" u="none" strike="noStrike" kern="1200">
                <a:solidFill>
                  <a:schemeClr val="tx1"/>
                </a:solidFill>
                <a:effectLst/>
                <a:latin typeface="+mn-lt"/>
                <a:ea typeface="+mn-ea"/>
                <a:cs typeface="+mn-cs"/>
              </a:rPr>
              <a:t>Art,</a:t>
            </a:r>
            <a:r>
              <a:rPr lang="en-US" sz="1200" b="1" i="0" u="none" strike="noStrike" kern="1200" baseline="0">
                <a:solidFill>
                  <a:schemeClr val="tx1"/>
                </a:solidFill>
                <a:effectLst/>
                <a:latin typeface="+mn-lt"/>
                <a:ea typeface="+mn-ea"/>
                <a:cs typeface="+mn-cs"/>
              </a:rPr>
              <a:t> </a:t>
            </a:r>
            <a:r>
              <a:rPr lang="en-US" sz="1200" b="1" i="0" u="none" strike="noStrike" kern="1200">
                <a:solidFill>
                  <a:schemeClr val="tx1"/>
                </a:solidFill>
                <a:effectLst/>
                <a:latin typeface="+mn-lt"/>
                <a:ea typeface="+mn-ea"/>
                <a:cs typeface="+mn-cs"/>
              </a:rPr>
              <a:t>Beginning Swimming; </a:t>
            </a:r>
            <a:r>
              <a:rPr lang="en-US" sz="1200" b="1" i="0" u="none" strike="noStrike" kern="1200" err="1">
                <a:solidFill>
                  <a:schemeClr val="tx1"/>
                </a:solidFill>
                <a:effectLst/>
                <a:latin typeface="+mn-lt"/>
                <a:ea typeface="+mn-ea"/>
                <a:cs typeface="+mn-cs"/>
              </a:rPr>
              <a:t>Pickleball</a:t>
            </a:r>
            <a:r>
              <a:rPr lang="en-US" sz="1200" b="1" i="0" u="none" strike="noStrike" kern="1200">
                <a:solidFill>
                  <a:schemeClr val="tx1"/>
                </a:solidFill>
                <a:effectLst/>
                <a:latin typeface="+mn-lt"/>
                <a:ea typeface="+mn-ea"/>
                <a:cs typeface="+mn-cs"/>
              </a:rPr>
              <a:t>; Lawn Games; Mindfulness/Yoga; Adventure based</a:t>
            </a:r>
            <a:r>
              <a:rPr lang="en-US" sz="1200" b="1" i="0" u="none" strike="noStrike" kern="1200" baseline="0">
                <a:solidFill>
                  <a:schemeClr val="tx1"/>
                </a:solidFill>
                <a:effectLst/>
                <a:latin typeface="+mn-lt"/>
                <a:ea typeface="+mn-ea"/>
                <a:cs typeface="+mn-cs"/>
              </a:rPr>
              <a:t> learning</a:t>
            </a:r>
            <a:endParaRPr lang="en-US" sz="1200" b="0" i="0" u="none" strike="noStrike" kern="1200" baseline="0">
              <a:solidFill>
                <a:schemeClr val="tx1"/>
              </a:solidFill>
              <a:effectLst/>
              <a:latin typeface="+mn-lt"/>
              <a:ea typeface="+mn-ea"/>
              <a:cs typeface="+mn-cs"/>
            </a:endParaRPr>
          </a:p>
          <a:p>
            <a:pPr marL="171450" indent="-171450" rtl="0" fontAlgn="base">
              <a:buFontTx/>
              <a:buChar char="-"/>
            </a:pPr>
            <a:endParaRPr lang="en-US" sz="1200" b="0" i="0" u="none" strike="noStrike" kern="1200" baseline="0">
              <a:solidFill>
                <a:schemeClr val="tx1"/>
              </a:solidFill>
              <a:effectLst/>
              <a:latin typeface="+mn-lt"/>
              <a:ea typeface="+mn-ea"/>
              <a:cs typeface="+mn-cs"/>
            </a:endParaRPr>
          </a:p>
          <a:p>
            <a:pPr marL="171450" indent="-171450" rtl="0" fontAlgn="base">
              <a:buFontTx/>
              <a:buChar char="-"/>
            </a:pPr>
            <a:r>
              <a:rPr lang="en-US" sz="1200" b="0" i="0" u="none" strike="noStrike" kern="1200" baseline="0">
                <a:solidFill>
                  <a:schemeClr val="tx1"/>
                </a:solidFill>
                <a:effectLst/>
                <a:latin typeface="+mn-lt"/>
                <a:ea typeface="+mn-ea"/>
                <a:cs typeface="+mn-cs"/>
              </a:rPr>
              <a:t>Sign up for academic seminars and afternoon activities will be via email and google forms.  Keep checking your email.  </a:t>
            </a:r>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3492986-D854-0D40-9F87-46F7753C83F3}" type="slidenum">
              <a:rPr lang="en-US" smtClean="0"/>
              <a:t>5</a:t>
            </a:fld>
            <a:endParaRPr lang="en-US"/>
          </a:p>
        </p:txBody>
      </p:sp>
    </p:spTree>
    <p:extLst>
      <p:ext uri="{BB962C8B-B14F-4D97-AF65-F5344CB8AC3E}">
        <p14:creationId xmlns:p14="http://schemas.microsoft.com/office/powerpoint/2010/main" val="4115791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492986-D854-0D40-9F87-46F7753C83F3}" type="slidenum">
              <a:rPr lang="en-US" smtClean="0"/>
              <a:t>6</a:t>
            </a:fld>
            <a:endParaRPr lang="en-US"/>
          </a:p>
        </p:txBody>
      </p:sp>
    </p:spTree>
    <p:extLst>
      <p:ext uri="{BB962C8B-B14F-4D97-AF65-F5344CB8AC3E}">
        <p14:creationId xmlns:p14="http://schemas.microsoft.com/office/powerpoint/2010/main" val="136206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a:t>Capacity is 85 indoors socially distant. EA will be the only group eating at Lakeside. Family members will not be able to join us this year for lunch. </a:t>
            </a:r>
          </a:p>
          <a:p>
            <a:endParaRPr lang="en-US"/>
          </a:p>
        </p:txBody>
      </p:sp>
      <p:sp>
        <p:nvSpPr>
          <p:cNvPr id="4" name="Slide Number Placeholder 3"/>
          <p:cNvSpPr>
            <a:spLocks noGrp="1"/>
          </p:cNvSpPr>
          <p:nvPr>
            <p:ph type="sldNum" sz="quarter" idx="5"/>
          </p:nvPr>
        </p:nvSpPr>
        <p:spPr/>
        <p:txBody>
          <a:bodyPr/>
          <a:lstStyle/>
          <a:p>
            <a:fld id="{A3492986-D854-0D40-9F87-46F7753C83F3}" type="slidenum">
              <a:rPr lang="en-US" smtClean="0"/>
              <a:t>7</a:t>
            </a:fld>
            <a:endParaRPr lang="en-US"/>
          </a:p>
        </p:txBody>
      </p:sp>
    </p:spTree>
    <p:extLst>
      <p:ext uri="{BB962C8B-B14F-4D97-AF65-F5344CB8AC3E}">
        <p14:creationId xmlns:p14="http://schemas.microsoft.com/office/powerpoint/2010/main" val="380339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a:t>Capacity is 85 indoors socially distant. EA will be the only group eating at Lakeside. Family members will not be able to join us this year for lunch. </a:t>
            </a:r>
          </a:p>
          <a:p>
            <a:endParaRPr lang="en-US"/>
          </a:p>
        </p:txBody>
      </p:sp>
      <p:sp>
        <p:nvSpPr>
          <p:cNvPr id="4" name="Slide Number Placeholder 3"/>
          <p:cNvSpPr>
            <a:spLocks noGrp="1"/>
          </p:cNvSpPr>
          <p:nvPr>
            <p:ph type="sldNum" sz="quarter" idx="5"/>
          </p:nvPr>
        </p:nvSpPr>
        <p:spPr/>
        <p:txBody>
          <a:bodyPr/>
          <a:lstStyle/>
          <a:p>
            <a:fld id="{A3492986-D854-0D40-9F87-46F7753C83F3}" type="slidenum">
              <a:rPr lang="en-US" smtClean="0"/>
              <a:t>8</a:t>
            </a:fld>
            <a:endParaRPr lang="en-US"/>
          </a:p>
        </p:txBody>
      </p:sp>
    </p:spTree>
    <p:extLst>
      <p:ext uri="{BB962C8B-B14F-4D97-AF65-F5344CB8AC3E}">
        <p14:creationId xmlns:p14="http://schemas.microsoft.com/office/powerpoint/2010/main" val="1003596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 the EA office</a:t>
            </a:r>
          </a:p>
        </p:txBody>
      </p:sp>
      <p:sp>
        <p:nvSpPr>
          <p:cNvPr id="4" name="Slide Number Placeholder 3"/>
          <p:cNvSpPr>
            <a:spLocks noGrp="1"/>
          </p:cNvSpPr>
          <p:nvPr>
            <p:ph type="sldNum" sz="quarter" idx="10"/>
          </p:nvPr>
        </p:nvSpPr>
        <p:spPr/>
        <p:txBody>
          <a:bodyPr/>
          <a:lstStyle/>
          <a:p>
            <a:fld id="{A3492986-D854-0D40-9F87-46F7753C83F3}" type="slidenum">
              <a:rPr lang="en-US" smtClean="0"/>
              <a:t>9</a:t>
            </a:fld>
            <a:endParaRPr lang="en-US"/>
          </a:p>
        </p:txBody>
      </p:sp>
    </p:spTree>
    <p:extLst>
      <p:ext uri="{BB962C8B-B14F-4D97-AF65-F5344CB8AC3E}">
        <p14:creationId xmlns:p14="http://schemas.microsoft.com/office/powerpoint/2010/main" val="127225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there is an emergency EA staff will contact the family. Families can contact the EA office if they need to get in touch with their scholar. </a:t>
            </a:r>
          </a:p>
        </p:txBody>
      </p:sp>
      <p:sp>
        <p:nvSpPr>
          <p:cNvPr id="4" name="Slide Number Placeholder 3"/>
          <p:cNvSpPr>
            <a:spLocks noGrp="1"/>
          </p:cNvSpPr>
          <p:nvPr>
            <p:ph type="sldNum" sz="quarter" idx="5"/>
          </p:nvPr>
        </p:nvSpPr>
        <p:spPr/>
        <p:txBody>
          <a:bodyPr/>
          <a:lstStyle/>
          <a:p>
            <a:fld id="{A3492986-D854-0D40-9F87-46F7753C83F3}" type="slidenum">
              <a:rPr lang="en-US" smtClean="0"/>
              <a:t>11</a:t>
            </a:fld>
            <a:endParaRPr lang="en-US"/>
          </a:p>
        </p:txBody>
      </p:sp>
    </p:spTree>
    <p:extLst>
      <p:ext uri="{BB962C8B-B14F-4D97-AF65-F5344CB8AC3E}">
        <p14:creationId xmlns:p14="http://schemas.microsoft.com/office/powerpoint/2010/main" val="394700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there is an emergency EA staff will contact the family. Families can contact the EA office if they need to get in touch with their scholar. </a:t>
            </a:r>
          </a:p>
        </p:txBody>
      </p:sp>
      <p:sp>
        <p:nvSpPr>
          <p:cNvPr id="4" name="Slide Number Placeholder 3"/>
          <p:cNvSpPr>
            <a:spLocks noGrp="1"/>
          </p:cNvSpPr>
          <p:nvPr>
            <p:ph type="sldNum" sz="quarter" idx="5"/>
          </p:nvPr>
        </p:nvSpPr>
        <p:spPr/>
        <p:txBody>
          <a:bodyPr/>
          <a:lstStyle/>
          <a:p>
            <a:fld id="{A3492986-D854-0D40-9F87-46F7753C83F3}" type="slidenum">
              <a:rPr lang="en-US" smtClean="0"/>
              <a:t>12</a:t>
            </a:fld>
            <a:endParaRPr lang="en-US"/>
          </a:p>
        </p:txBody>
      </p:sp>
    </p:spTree>
    <p:extLst>
      <p:ext uri="{BB962C8B-B14F-4D97-AF65-F5344CB8AC3E}">
        <p14:creationId xmlns:p14="http://schemas.microsoft.com/office/powerpoint/2010/main" val="319727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Families probably won’t have copies of vaccination or + COVID test results</a:t>
            </a:r>
            <a:r>
              <a:rPr lang="en-US" baseline="0"/>
              <a:t> so anticipate that most will take home a self-addressed envelop.  Denise put them in our carts.  </a:t>
            </a:r>
            <a:endParaRPr lang="en-US"/>
          </a:p>
        </p:txBody>
      </p:sp>
      <p:sp>
        <p:nvSpPr>
          <p:cNvPr id="4" name="Slide Number Placeholder 3"/>
          <p:cNvSpPr>
            <a:spLocks noGrp="1"/>
          </p:cNvSpPr>
          <p:nvPr>
            <p:ph type="sldNum" sz="quarter" idx="10"/>
          </p:nvPr>
        </p:nvSpPr>
        <p:spPr/>
        <p:txBody>
          <a:bodyPr/>
          <a:lstStyle/>
          <a:p>
            <a:fld id="{A3492986-D854-0D40-9F87-46F7753C83F3}" type="slidenum">
              <a:rPr lang="en-US" smtClean="0"/>
              <a:t>15</a:t>
            </a:fld>
            <a:endParaRPr lang="en-US"/>
          </a:p>
        </p:txBody>
      </p:sp>
    </p:spTree>
    <p:extLst>
      <p:ext uri="{BB962C8B-B14F-4D97-AF65-F5344CB8AC3E}">
        <p14:creationId xmlns:p14="http://schemas.microsoft.com/office/powerpoint/2010/main" val="3744697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4/5/22</a:t>
            </a:fld>
            <a:endParaRPr lang="en-US"/>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249422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59558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69382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999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9515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4926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522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4172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9182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7923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4/5/22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8990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4/5/22</a:t>
            </a:fld>
            <a:endParaRPr lang="en-US"/>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54593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izzyducklingdiary.blogspot.com/2011/06/sun-sun-sun.html"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mmons.wikimedia.org/wiki/Category:No_cellphone_signs" TargetMode="External"/><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mailto:elonacademy@elon.edu" TargetMode="External"/><Relationship Id="rId7" Type="http://schemas.openxmlformats.org/officeDocument/2006/relationships/hyperlink" Target="https://pixabay.com/en/email-letter-send-envelope-mail-29763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dailyclipart.net/page/63/"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ngall.com/sports-png" TargetMode="External"/><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hyperlink" Target="http://www.pngall.com/learning-png/download/47036"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elonacademy@elon.edu"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lonacademy@elon.ed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volunteer-hands-help-colors-2055015/"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pixabay.com/en/food-dishes-fork-knife-eat-hunger-99072/" TargetMode="External"/><Relationship Id="rId5" Type="http://schemas.openxmlformats.org/officeDocument/2006/relationships/image" Target="../media/image4.png"/><Relationship Id="rId4" Type="http://schemas.openxmlformats.org/officeDocument/2006/relationships/hyperlink" Target="http://diabetesaliciousness.blogspot.com/2014/04/lunchy-lunch-funky-bunch-sorry-couldnt.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elonacademy@elon.edu"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flickr.com/photos/bycp/57070390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EAA4C4-1C89-0748-9CF9-434E89BFF8A2}"/>
              </a:ext>
            </a:extLst>
          </p:cNvPr>
          <p:cNvSpPr>
            <a:spLocks noGrp="1"/>
          </p:cNvSpPr>
          <p:nvPr>
            <p:ph type="ctrTitle"/>
          </p:nvPr>
        </p:nvSpPr>
        <p:spPr>
          <a:xfrm>
            <a:off x="1014413" y="1517904"/>
            <a:ext cx="6400800" cy="2796945"/>
          </a:xfrm>
        </p:spPr>
        <p:txBody>
          <a:bodyPr anchor="ctr">
            <a:normAutofit/>
          </a:bodyPr>
          <a:lstStyle/>
          <a:p>
            <a:pPr algn="l"/>
            <a:r>
              <a:rPr lang="en-US" sz="5400">
                <a:latin typeface="Modern Love Caps"/>
              </a:rPr>
              <a:t>Summer Program 2022</a:t>
            </a:r>
            <a:endParaRPr lang="en-US" sz="5400">
              <a:latin typeface="Modern Love Caps" pitchFamily="82" charset="0"/>
            </a:endParaRPr>
          </a:p>
        </p:txBody>
      </p:sp>
      <p:sp>
        <p:nvSpPr>
          <p:cNvPr id="3" name="Subtitle 2">
            <a:extLst>
              <a:ext uri="{FF2B5EF4-FFF2-40B4-BE49-F238E27FC236}">
                <a16:creationId xmlns:a16="http://schemas.microsoft.com/office/drawing/2014/main" id="{ABA8A0E5-2212-5348-94A2-86CFCB7808B1}"/>
              </a:ext>
            </a:extLst>
          </p:cNvPr>
          <p:cNvSpPr>
            <a:spLocks noGrp="1"/>
          </p:cNvSpPr>
          <p:nvPr>
            <p:ph type="subTitle" idx="1"/>
          </p:nvPr>
        </p:nvSpPr>
        <p:spPr>
          <a:xfrm>
            <a:off x="885676" y="3559428"/>
            <a:ext cx="6667492" cy="2065447"/>
          </a:xfrm>
        </p:spPr>
        <p:txBody>
          <a:bodyPr vert="horz" lIns="91440" tIns="45720" rIns="91440" bIns="45720" rtlCol="0" anchor="t">
            <a:normAutofit/>
          </a:bodyPr>
          <a:lstStyle/>
          <a:p>
            <a:pPr algn="l"/>
            <a:r>
              <a:rPr lang="en-US" sz="6000">
                <a:latin typeface="Modern Love Caps"/>
              </a:rPr>
              <a:t>Sunday, June 12-Friday,July 1, 2022 </a:t>
            </a:r>
            <a:r>
              <a:rPr lang="en-US" sz="3200">
                <a:latin typeface="Modern Love Caps"/>
              </a:rPr>
              <a:t> </a:t>
            </a:r>
            <a:endParaRPr lang="en-US" sz="3200">
              <a:latin typeface="Modern Love Caps" pitchFamily="82" charset="0"/>
            </a:endParaRPr>
          </a:p>
          <a:p>
            <a:pPr algn="l"/>
            <a:endParaRPr lang="en-US" sz="3200">
              <a:latin typeface="Modern Love Caps" pitchFamily="82" charset="0"/>
            </a:endParaRPr>
          </a:p>
        </p:txBody>
      </p:sp>
      <p:pic>
        <p:nvPicPr>
          <p:cNvPr id="7" name="Picture 6" descr="Icon&#10;&#10;Description automatically generated">
            <a:extLst>
              <a:ext uri="{FF2B5EF4-FFF2-40B4-BE49-F238E27FC236}">
                <a16:creationId xmlns:a16="http://schemas.microsoft.com/office/drawing/2014/main" id="{F63A729C-68D3-BA42-9A0C-9C0C782B46C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13104" y="1223282"/>
            <a:ext cx="4343400" cy="4411436"/>
          </a:xfrm>
          <a:prstGeom prst="rect">
            <a:avLst/>
          </a:prstGeom>
        </p:spPr>
      </p:pic>
    </p:spTree>
    <p:extLst>
      <p:ext uri="{BB962C8B-B14F-4D97-AF65-F5344CB8AC3E}">
        <p14:creationId xmlns:p14="http://schemas.microsoft.com/office/powerpoint/2010/main" val="419659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E2C5-E454-7443-8A80-19F5026C5E0F}"/>
              </a:ext>
            </a:extLst>
          </p:cNvPr>
          <p:cNvSpPr>
            <a:spLocks noGrp="1"/>
          </p:cNvSpPr>
          <p:nvPr>
            <p:ph type="title"/>
          </p:nvPr>
        </p:nvSpPr>
        <p:spPr>
          <a:xfrm>
            <a:off x="663325" y="1011128"/>
            <a:ext cx="9144000" cy="663436"/>
          </a:xfrm>
        </p:spPr>
        <p:txBody>
          <a:bodyPr>
            <a:normAutofit fontScale="90000"/>
          </a:bodyPr>
          <a:lstStyle/>
          <a:p>
            <a:pPr algn="ctr"/>
            <a:r>
              <a:rPr lang="en-US" sz="4400">
                <a:latin typeface="Modern Love Caps"/>
              </a:rPr>
              <a:t>Electronic devices</a:t>
            </a:r>
            <a:endParaRPr lang="en-US" sz="4400">
              <a:latin typeface="Modern Love Caps" pitchFamily="82" charset="0"/>
            </a:endParaRPr>
          </a:p>
        </p:txBody>
      </p:sp>
      <p:graphicFrame>
        <p:nvGraphicFramePr>
          <p:cNvPr id="9" name="Content Placeholder 2">
            <a:extLst>
              <a:ext uri="{FF2B5EF4-FFF2-40B4-BE49-F238E27FC236}">
                <a16:creationId xmlns:a16="http://schemas.microsoft.com/office/drawing/2014/main" id="{DE6382CA-11B5-46F5-BE43-DD704785EEFD}"/>
              </a:ext>
            </a:extLst>
          </p:cNvPr>
          <p:cNvGraphicFramePr>
            <a:graphicFrameLocks noGrp="1"/>
          </p:cNvGraphicFramePr>
          <p:nvPr>
            <p:ph idx="1"/>
            <p:extLst>
              <p:ext uri="{D42A27DB-BD31-4B8C-83A1-F6EECF244321}">
                <p14:modId xmlns:p14="http://schemas.microsoft.com/office/powerpoint/2010/main" val="512275955"/>
              </p:ext>
            </p:extLst>
          </p:nvPr>
        </p:nvGraphicFramePr>
        <p:xfrm>
          <a:off x="1525024" y="1997989"/>
          <a:ext cx="9144000" cy="418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con&#10;&#10;Description automatically generated">
            <a:extLst>
              <a:ext uri="{FF2B5EF4-FFF2-40B4-BE49-F238E27FC236}">
                <a16:creationId xmlns:a16="http://schemas.microsoft.com/office/drawing/2014/main" id="{FFDBFBDE-276B-B742-ADC3-C26FDC988DF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258855" y="728734"/>
            <a:ext cx="1220715" cy="1220715"/>
          </a:xfrm>
          <a:prstGeom prst="rect">
            <a:avLst/>
          </a:prstGeom>
        </p:spPr>
      </p:pic>
    </p:spTree>
    <p:extLst>
      <p:ext uri="{BB962C8B-B14F-4D97-AF65-F5344CB8AC3E}">
        <p14:creationId xmlns:p14="http://schemas.microsoft.com/office/powerpoint/2010/main" val="27076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9D0D-C29C-2645-81BF-3E812D5F6B19}"/>
              </a:ext>
            </a:extLst>
          </p:cNvPr>
          <p:cNvSpPr>
            <a:spLocks noGrp="1"/>
          </p:cNvSpPr>
          <p:nvPr>
            <p:ph type="title"/>
          </p:nvPr>
        </p:nvSpPr>
        <p:spPr>
          <a:xfrm>
            <a:off x="1524000" y="1088246"/>
            <a:ext cx="9144000" cy="663436"/>
          </a:xfrm>
        </p:spPr>
        <p:txBody>
          <a:bodyPr>
            <a:normAutofit fontScale="90000"/>
          </a:bodyPr>
          <a:lstStyle/>
          <a:p>
            <a:pPr algn="ctr"/>
            <a:r>
              <a:rPr lang="en-US" sz="4300">
                <a:latin typeface="Modern Love Caps" pitchFamily="82" charset="0"/>
              </a:rPr>
              <a:t>Communication during the summer program</a:t>
            </a:r>
          </a:p>
        </p:txBody>
      </p:sp>
      <p:sp>
        <p:nvSpPr>
          <p:cNvPr id="3" name="Content Placeholder 2">
            <a:extLst>
              <a:ext uri="{FF2B5EF4-FFF2-40B4-BE49-F238E27FC236}">
                <a16:creationId xmlns:a16="http://schemas.microsoft.com/office/drawing/2014/main" id="{9187F31A-F1F7-2F4C-A360-03E74929AA69}"/>
              </a:ext>
            </a:extLst>
          </p:cNvPr>
          <p:cNvSpPr>
            <a:spLocks noGrp="1"/>
          </p:cNvSpPr>
          <p:nvPr>
            <p:ph idx="1"/>
          </p:nvPr>
        </p:nvSpPr>
        <p:spPr>
          <a:xfrm>
            <a:off x="1524000" y="2192357"/>
            <a:ext cx="9144000" cy="1388125"/>
          </a:xfrm>
          <a:ln>
            <a:solidFill>
              <a:schemeClr val="accent1"/>
            </a:solidFill>
          </a:ln>
        </p:spPr>
        <p:txBody>
          <a:bodyPr vert="horz" lIns="91440" tIns="45720" rIns="91440" bIns="45720" rtlCol="0" anchor="t">
            <a:normAutofit/>
          </a:bodyPr>
          <a:lstStyle/>
          <a:p>
            <a:pPr marL="708660" lvl="1" indent="-342900">
              <a:buClr>
                <a:schemeClr val="accent5"/>
              </a:buClr>
              <a:buFont typeface="System Font Regular"/>
              <a:buChar char="+"/>
            </a:pPr>
            <a:r>
              <a:rPr lang="en-US">
                <a:solidFill>
                  <a:schemeClr val="tx1"/>
                </a:solidFill>
              </a:rPr>
              <a:t>Office Phone: 336-278-6109 (Monday-Friday 8:30 am- 5 pm)</a:t>
            </a:r>
          </a:p>
          <a:p>
            <a:pPr marL="708660" lvl="1" indent="-342900">
              <a:buClr>
                <a:schemeClr val="accent5"/>
              </a:buClr>
              <a:buFont typeface="System Font Regular"/>
              <a:buChar char="+"/>
            </a:pPr>
            <a:r>
              <a:rPr lang="en-US">
                <a:solidFill>
                  <a:schemeClr val="tx1"/>
                </a:solidFill>
              </a:rPr>
              <a:t>Administrator On-Call (AOC): 24/7 </a:t>
            </a:r>
          </a:p>
          <a:p>
            <a:pPr marL="708660" lvl="1" indent="-342900">
              <a:buClr>
                <a:schemeClr val="accent5"/>
              </a:buClr>
              <a:buFont typeface="System Font Regular"/>
              <a:buChar char="+"/>
            </a:pPr>
            <a:r>
              <a:rPr lang="en-US">
                <a:solidFill>
                  <a:schemeClr val="tx1"/>
                </a:solidFill>
              </a:rPr>
              <a:t>Email: </a:t>
            </a:r>
            <a:r>
              <a:rPr lang="en-US">
                <a:solidFill>
                  <a:schemeClr val="accent5"/>
                </a:solidFill>
                <a:hlinkClick r:id="rId3">
                  <a:extLst>
                    <a:ext uri="{A12FA001-AC4F-418D-AE19-62706E023703}">
                      <ahyp:hlinkClr xmlns:ahyp="http://schemas.microsoft.com/office/drawing/2018/hyperlinkcolor" val="tx"/>
                    </a:ext>
                  </a:extLst>
                </a:hlinkClick>
              </a:rPr>
              <a:t>elonacademy@elon.edu</a:t>
            </a:r>
            <a:endParaRPr lang="en-US">
              <a:solidFill>
                <a:schemeClr val="accent5"/>
              </a:solidFill>
            </a:endParaRPr>
          </a:p>
          <a:p>
            <a:pPr lvl="1"/>
            <a:endParaRPr lang="en-US">
              <a:solidFill>
                <a:srgbClr val="404040"/>
              </a:solidFill>
            </a:endParaRPr>
          </a:p>
          <a:p>
            <a:pPr lvl="1">
              <a:buClr>
                <a:srgbClr val="FA2481"/>
              </a:buClr>
            </a:pPr>
            <a:endParaRPr lang="en-US"/>
          </a:p>
        </p:txBody>
      </p:sp>
      <p:pic>
        <p:nvPicPr>
          <p:cNvPr id="5" name="Picture 4" descr="Icon&#10;&#10;Description automatically generated">
            <a:extLst>
              <a:ext uri="{FF2B5EF4-FFF2-40B4-BE49-F238E27FC236}">
                <a16:creationId xmlns:a16="http://schemas.microsoft.com/office/drawing/2014/main" id="{5BE9686C-0941-3D41-AD87-DCB9C2484C3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85402" y="4032133"/>
            <a:ext cx="2623407" cy="1921260"/>
          </a:xfrm>
          <a:prstGeom prst="rect">
            <a:avLst/>
          </a:prstGeom>
        </p:spPr>
      </p:pic>
      <p:pic>
        <p:nvPicPr>
          <p:cNvPr id="8" name="Picture 7" descr="Icon&#10;&#10;Description automatically generated">
            <a:extLst>
              <a:ext uri="{FF2B5EF4-FFF2-40B4-BE49-F238E27FC236}">
                <a16:creationId xmlns:a16="http://schemas.microsoft.com/office/drawing/2014/main" id="{32981B38-5EB2-BE4A-8FD5-C4F779D9D7E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993624" y="4021157"/>
            <a:ext cx="3011277" cy="1932236"/>
          </a:xfrm>
          <a:prstGeom prst="rect">
            <a:avLst/>
          </a:prstGeom>
        </p:spPr>
      </p:pic>
    </p:spTree>
    <p:extLst>
      <p:ext uri="{BB962C8B-B14F-4D97-AF65-F5344CB8AC3E}">
        <p14:creationId xmlns:p14="http://schemas.microsoft.com/office/powerpoint/2010/main" val="2501057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29D0D-C29C-2645-81BF-3E812D5F6B19}"/>
              </a:ext>
            </a:extLst>
          </p:cNvPr>
          <p:cNvSpPr>
            <a:spLocks noGrp="1"/>
          </p:cNvSpPr>
          <p:nvPr>
            <p:ph type="title"/>
          </p:nvPr>
        </p:nvSpPr>
        <p:spPr>
          <a:xfrm>
            <a:off x="1524000" y="1088246"/>
            <a:ext cx="9144000" cy="663436"/>
          </a:xfrm>
        </p:spPr>
        <p:txBody>
          <a:bodyPr>
            <a:normAutofit fontScale="90000"/>
          </a:bodyPr>
          <a:lstStyle/>
          <a:p>
            <a:pPr algn="ctr"/>
            <a:r>
              <a:rPr lang="en-US" sz="4300">
                <a:latin typeface="Modern Love Caps"/>
              </a:rPr>
              <a:t>Injury or Illness On campus </a:t>
            </a:r>
            <a:endParaRPr lang="en-US" sz="4300">
              <a:latin typeface="Modern Love Caps" pitchFamily="82" charset="0"/>
            </a:endParaRPr>
          </a:p>
        </p:txBody>
      </p:sp>
      <p:sp>
        <p:nvSpPr>
          <p:cNvPr id="3" name="Content Placeholder 2">
            <a:extLst>
              <a:ext uri="{FF2B5EF4-FFF2-40B4-BE49-F238E27FC236}">
                <a16:creationId xmlns:a16="http://schemas.microsoft.com/office/drawing/2014/main" id="{9187F31A-F1F7-2F4C-A360-03E74929AA69}"/>
              </a:ext>
            </a:extLst>
          </p:cNvPr>
          <p:cNvSpPr>
            <a:spLocks noGrp="1"/>
          </p:cNvSpPr>
          <p:nvPr>
            <p:ph idx="1"/>
          </p:nvPr>
        </p:nvSpPr>
        <p:spPr>
          <a:xfrm>
            <a:off x="1524000" y="1976268"/>
            <a:ext cx="9144000" cy="3924333"/>
          </a:xfrm>
          <a:ln>
            <a:solidFill>
              <a:schemeClr val="accent1"/>
            </a:solidFill>
          </a:ln>
        </p:spPr>
        <p:txBody>
          <a:bodyPr vert="horz" lIns="91440" tIns="45720" rIns="91440" bIns="45720" rtlCol="0" anchor="t">
            <a:normAutofit lnSpcReduction="10000"/>
          </a:bodyPr>
          <a:lstStyle/>
          <a:p>
            <a:pPr marL="708660" lvl="1" indent="-342900">
              <a:buClr>
                <a:schemeClr val="accent5"/>
              </a:buClr>
              <a:buFont typeface="System Font Regular"/>
              <a:buChar char="+"/>
            </a:pPr>
            <a:r>
              <a:rPr lang="en-US">
                <a:solidFill>
                  <a:schemeClr val="tx1"/>
                </a:solidFill>
              </a:rPr>
              <a:t>If a student reports feeling ill or suffers a non-life-threatening injury we will call the emergency contact number on file. You will be asked to pick up your student as soon as possible. </a:t>
            </a:r>
          </a:p>
          <a:p>
            <a:pPr marL="708660" lvl="1" indent="-342900">
              <a:buClr>
                <a:schemeClr val="accent5"/>
              </a:buClr>
              <a:buFont typeface="System Font Regular"/>
              <a:buChar char="+"/>
            </a:pPr>
            <a:r>
              <a:rPr lang="en-US">
                <a:solidFill>
                  <a:schemeClr val="tx1"/>
                </a:solidFill>
                <a:ea typeface="+mn-lt"/>
                <a:cs typeface="+mn-lt"/>
              </a:rPr>
              <a:t>Upon resolution of symptoms or diagnosis by a medical professional, families should contact the AOC to discuss returning to campus. Results of any evaluation by a medical professional should be shared with the AOC. </a:t>
            </a:r>
          </a:p>
          <a:p>
            <a:pPr marL="708660" lvl="1" indent="-342900">
              <a:buClr>
                <a:schemeClr val="accent5"/>
              </a:buClr>
              <a:buFont typeface="System Font Regular"/>
              <a:buChar char="+"/>
            </a:pPr>
            <a:r>
              <a:rPr lang="en-US">
                <a:solidFill>
                  <a:schemeClr val="tx1"/>
                </a:solidFill>
                <a:ea typeface="+mn-lt"/>
                <a:cs typeface="+mn-lt"/>
              </a:rPr>
              <a:t>If scholar has a serious illness or injury the AOC will contact the family and meet you at a healthcare facility. </a:t>
            </a:r>
          </a:p>
          <a:p>
            <a:pPr marL="708660" lvl="1" indent="-342900">
              <a:buClr>
                <a:schemeClr val="accent5"/>
              </a:buClr>
              <a:buFont typeface="System Font Regular"/>
              <a:buChar char="+"/>
            </a:pPr>
            <a:r>
              <a:rPr lang="en-US" b="1">
                <a:solidFill>
                  <a:schemeClr val="tx1"/>
                </a:solidFill>
                <a:ea typeface="+mn-lt"/>
                <a:cs typeface="+mn-lt"/>
              </a:rPr>
              <a:t>Elon Academy Staff, Faculty, and Mentor may not give or administer medicine to a scholar.</a:t>
            </a:r>
            <a:endParaRPr lang="en-US">
              <a:solidFill>
                <a:schemeClr val="tx1"/>
              </a:solidFill>
              <a:ea typeface="+mn-lt"/>
              <a:cs typeface="+mn-lt"/>
            </a:endParaRPr>
          </a:p>
          <a:p>
            <a:pPr lvl="1">
              <a:buClr>
                <a:srgbClr val="FA2481"/>
              </a:buClr>
            </a:pPr>
            <a:endParaRPr lang="en-US"/>
          </a:p>
        </p:txBody>
      </p:sp>
    </p:spTree>
    <p:extLst>
      <p:ext uri="{BB962C8B-B14F-4D97-AF65-F5344CB8AC3E}">
        <p14:creationId xmlns:p14="http://schemas.microsoft.com/office/powerpoint/2010/main" val="3485265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E1FB-F336-4B44-A9E2-1E8800A7F1A5}"/>
              </a:ext>
            </a:extLst>
          </p:cNvPr>
          <p:cNvSpPr>
            <a:spLocks noGrp="1"/>
          </p:cNvSpPr>
          <p:nvPr>
            <p:ph type="ctrTitle"/>
          </p:nvPr>
        </p:nvSpPr>
        <p:spPr>
          <a:xfrm>
            <a:off x="1511607" y="879865"/>
            <a:ext cx="9144000" cy="1853638"/>
          </a:xfrm>
        </p:spPr>
        <p:txBody>
          <a:bodyPr>
            <a:normAutofit/>
          </a:bodyPr>
          <a:lstStyle/>
          <a:p>
            <a:r>
              <a:rPr lang="en-US" sz="4800">
                <a:latin typeface="Modern Love Caps"/>
              </a:rPr>
              <a:t>Summer Academic Seminar and </a:t>
            </a:r>
            <a:br>
              <a:rPr lang="en-US" sz="4800">
                <a:latin typeface="Modern Love Caps" pitchFamily="82" charset="0"/>
              </a:rPr>
            </a:br>
            <a:r>
              <a:rPr lang="en-US" sz="4800">
                <a:latin typeface="Modern Love Caps"/>
              </a:rPr>
              <a:t>evening activities Selection</a:t>
            </a:r>
          </a:p>
        </p:txBody>
      </p:sp>
      <p:sp>
        <p:nvSpPr>
          <p:cNvPr id="3" name="Subtitle 2">
            <a:extLst>
              <a:ext uri="{FF2B5EF4-FFF2-40B4-BE49-F238E27FC236}">
                <a16:creationId xmlns:a16="http://schemas.microsoft.com/office/drawing/2014/main" id="{054A7705-1580-FB4B-AC8C-BAE91989F5FC}"/>
              </a:ext>
            </a:extLst>
          </p:cNvPr>
          <p:cNvSpPr>
            <a:spLocks noGrp="1"/>
          </p:cNvSpPr>
          <p:nvPr>
            <p:ph type="subTitle" idx="1"/>
          </p:nvPr>
        </p:nvSpPr>
        <p:spPr>
          <a:xfrm>
            <a:off x="1506990" y="2935671"/>
            <a:ext cx="9144000" cy="730624"/>
          </a:xfrm>
        </p:spPr>
        <p:txBody>
          <a:bodyPr>
            <a:normAutofit/>
          </a:bodyPr>
          <a:lstStyle/>
          <a:p>
            <a:r>
              <a:rPr lang="en-US" sz="3200"/>
              <a:t>Watch your email!</a:t>
            </a:r>
          </a:p>
        </p:txBody>
      </p:sp>
      <p:pic>
        <p:nvPicPr>
          <p:cNvPr id="5" name="Picture 4" descr="A picture containing text, sport, athletic game&#10;&#10;Description automatically generated">
            <a:extLst>
              <a:ext uri="{FF2B5EF4-FFF2-40B4-BE49-F238E27FC236}">
                <a16:creationId xmlns:a16="http://schemas.microsoft.com/office/drawing/2014/main" id="{1481E59A-36BD-8949-B945-25F62A5E9B6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511511">
            <a:off x="7294542" y="4078290"/>
            <a:ext cx="3582331" cy="2378668"/>
          </a:xfrm>
          <a:prstGeom prst="rect">
            <a:avLst/>
          </a:prstGeom>
        </p:spPr>
      </p:pic>
      <p:pic>
        <p:nvPicPr>
          <p:cNvPr id="8" name="Picture 7" descr="A picture containing text, gauge&#10;&#10;Description automatically generated">
            <a:extLst>
              <a:ext uri="{FF2B5EF4-FFF2-40B4-BE49-F238E27FC236}">
                <a16:creationId xmlns:a16="http://schemas.microsoft.com/office/drawing/2014/main" id="{96097493-633F-2D47-A155-4F025FE42CC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5360" y="3836894"/>
            <a:ext cx="5680640" cy="2491940"/>
          </a:xfrm>
          <a:prstGeom prst="rect">
            <a:avLst/>
          </a:prstGeom>
        </p:spPr>
      </p:pic>
      <p:sp>
        <p:nvSpPr>
          <p:cNvPr id="4" name="TextBox 3">
            <a:extLst>
              <a:ext uri="{FF2B5EF4-FFF2-40B4-BE49-F238E27FC236}">
                <a16:creationId xmlns:a16="http://schemas.microsoft.com/office/drawing/2014/main" id="{7594E06B-1970-4B92-B62F-A44D779F082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Tree>
    <p:extLst>
      <p:ext uri="{BB962C8B-B14F-4D97-AF65-F5344CB8AC3E}">
        <p14:creationId xmlns:p14="http://schemas.microsoft.com/office/powerpoint/2010/main" val="270292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Rectangle 72">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C12CCE-349A-694F-8224-2DE2B3648F69}"/>
              </a:ext>
            </a:extLst>
          </p:cNvPr>
          <p:cNvSpPr>
            <a:spLocks noGrp="1"/>
          </p:cNvSpPr>
          <p:nvPr>
            <p:ph type="ctrTitle"/>
          </p:nvPr>
        </p:nvSpPr>
        <p:spPr>
          <a:xfrm>
            <a:off x="5411874" y="1517904"/>
            <a:ext cx="5250030" cy="699844"/>
          </a:xfrm>
        </p:spPr>
        <p:txBody>
          <a:bodyPr vert="horz" lIns="91440" tIns="45720" rIns="91440" bIns="45720" rtlCol="0" anchor="t">
            <a:normAutofit fontScale="90000"/>
          </a:bodyPr>
          <a:lstStyle/>
          <a:p>
            <a:r>
              <a:rPr lang="en-US" sz="3600" kern="1200" spc="-50" baseline="0">
                <a:solidFill>
                  <a:schemeClr val="tx1"/>
                </a:solidFill>
                <a:latin typeface="Modern Love Caps" pitchFamily="82" charset="0"/>
              </a:rPr>
              <a:t>Summer Academic Advising</a:t>
            </a:r>
            <a:br>
              <a:rPr lang="en-US" sz="2900" kern="1200" spc="-50" baseline="0">
                <a:solidFill>
                  <a:schemeClr val="tx1"/>
                </a:solidFill>
                <a:latin typeface="+mj-lt"/>
                <a:ea typeface="+mj-ea"/>
                <a:cs typeface="+mj-cs"/>
              </a:rPr>
            </a:br>
            <a:endParaRPr lang="en-US" sz="2900" kern="1200" spc="-50" baseline="0">
              <a:solidFill>
                <a:schemeClr val="tx1"/>
              </a:solidFill>
              <a:latin typeface="+mj-lt"/>
              <a:ea typeface="+mj-ea"/>
              <a:cs typeface="+mj-cs"/>
            </a:endParaRPr>
          </a:p>
        </p:txBody>
      </p:sp>
      <p:pic>
        <p:nvPicPr>
          <p:cNvPr id="1026" name="Picture 2" descr="Free Meeting Clip Art with No Background - ClipartKey">
            <a:extLst>
              <a:ext uri="{FF2B5EF4-FFF2-40B4-BE49-F238E27FC236}">
                <a16:creationId xmlns:a16="http://schemas.microsoft.com/office/drawing/2014/main" id="{1F07D47F-2293-FB4D-9FD7-D47BC538A6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864539"/>
            <a:ext cx="3128922" cy="312892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C24FC44-33E8-8949-9C2A-B5CBFCAC0C13}"/>
              </a:ext>
            </a:extLst>
          </p:cNvPr>
          <p:cNvSpPr>
            <a:spLocks noGrp="1"/>
          </p:cNvSpPr>
          <p:nvPr>
            <p:ph type="subTitle" idx="1"/>
          </p:nvPr>
        </p:nvSpPr>
        <p:spPr>
          <a:xfrm>
            <a:off x="5411874" y="2245186"/>
            <a:ext cx="5250030" cy="2610771"/>
          </a:xfrm>
          <a:ln>
            <a:solidFill>
              <a:schemeClr val="accent1"/>
            </a:solidFill>
          </a:ln>
        </p:spPr>
        <p:txBody>
          <a:bodyPr vert="horz" lIns="91440" tIns="45720" rIns="91440" bIns="45720" rtlCol="0" anchor="t">
            <a:normAutofit/>
          </a:bodyPr>
          <a:lstStyle/>
          <a:p>
            <a:pPr marL="342900" indent="-342900" algn="l">
              <a:lnSpc>
                <a:spcPct val="95000"/>
              </a:lnSpc>
              <a:buFont typeface="System Font Regular"/>
              <a:buChar char="+"/>
            </a:pPr>
            <a:r>
              <a:rPr lang="en-US" sz="2000">
                <a:ea typeface="+mn-lt"/>
                <a:cs typeface="+mn-lt"/>
              </a:rPr>
              <a:t>Summer Academic Advising- Family advising sessions will be offered after the summer program. </a:t>
            </a:r>
            <a:endParaRPr lang="en-US" sz="2000"/>
          </a:p>
          <a:p>
            <a:pPr marL="342900" indent="-342900" algn="l">
              <a:lnSpc>
                <a:spcPct val="95000"/>
              </a:lnSpc>
              <a:buFont typeface="System Font Regular"/>
              <a:buChar char="+"/>
            </a:pPr>
            <a:r>
              <a:rPr lang="en-US" sz="2000"/>
              <a:t>College planning staff will communicate with scholars about scheduling family advising sessions</a:t>
            </a:r>
          </a:p>
        </p:txBody>
      </p:sp>
    </p:spTree>
    <p:extLst>
      <p:ext uri="{BB962C8B-B14F-4D97-AF65-F5344CB8AC3E}">
        <p14:creationId xmlns:p14="http://schemas.microsoft.com/office/powerpoint/2010/main" val="52349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4C43-A97D-E744-89D9-BEB2396DC669}"/>
              </a:ext>
            </a:extLst>
          </p:cNvPr>
          <p:cNvSpPr>
            <a:spLocks noGrp="1"/>
          </p:cNvSpPr>
          <p:nvPr>
            <p:ph type="ctrTitle"/>
          </p:nvPr>
        </p:nvSpPr>
        <p:spPr>
          <a:xfrm>
            <a:off x="1517904" y="980501"/>
            <a:ext cx="9144000" cy="1209211"/>
          </a:xfrm>
        </p:spPr>
        <p:txBody>
          <a:bodyPr/>
          <a:lstStyle/>
          <a:p>
            <a:r>
              <a:rPr lang="en-US">
                <a:latin typeface="Modern Love Caps" pitchFamily="82" charset="0"/>
              </a:rPr>
              <a:t>Summer Forms</a:t>
            </a:r>
            <a:endParaRPr lang="en-US"/>
          </a:p>
        </p:txBody>
      </p:sp>
      <p:sp>
        <p:nvSpPr>
          <p:cNvPr id="3" name="Subtitle 2">
            <a:extLst>
              <a:ext uri="{FF2B5EF4-FFF2-40B4-BE49-F238E27FC236}">
                <a16:creationId xmlns:a16="http://schemas.microsoft.com/office/drawing/2014/main" id="{9A99CB40-979A-0946-87AC-6982026D5A33}"/>
              </a:ext>
            </a:extLst>
          </p:cNvPr>
          <p:cNvSpPr>
            <a:spLocks noGrp="1"/>
          </p:cNvSpPr>
          <p:nvPr>
            <p:ph type="subTitle" idx="1"/>
          </p:nvPr>
        </p:nvSpPr>
        <p:spPr>
          <a:xfrm>
            <a:off x="1517904" y="2189711"/>
            <a:ext cx="9144000" cy="3539060"/>
          </a:xfrm>
          <a:ln>
            <a:solidFill>
              <a:schemeClr val="accent1"/>
            </a:solidFill>
          </a:ln>
        </p:spPr>
        <p:txBody>
          <a:bodyPr vert="horz" lIns="91440" tIns="45720" rIns="91440" bIns="45720" rtlCol="0" anchor="t">
            <a:normAutofit fontScale="70000" lnSpcReduction="20000"/>
          </a:bodyPr>
          <a:lstStyle/>
          <a:p>
            <a:pPr marL="342900" indent="-342900">
              <a:buFont typeface="System Font Regular"/>
              <a:buChar char="+"/>
            </a:pPr>
            <a:r>
              <a:rPr lang="en-US"/>
              <a:t>Student Information Contact Form/Emergency Contact</a:t>
            </a:r>
          </a:p>
          <a:p>
            <a:pPr marL="342900" indent="-342900">
              <a:buFont typeface="System Font Regular"/>
              <a:buChar char="+"/>
            </a:pPr>
            <a:r>
              <a:rPr lang="en-US"/>
              <a:t>Medical/Mental Health Conditions</a:t>
            </a:r>
          </a:p>
          <a:p>
            <a:pPr marL="342900" indent="-342900">
              <a:buFont typeface="System Font Regular"/>
              <a:buChar char="+"/>
            </a:pPr>
            <a:r>
              <a:rPr lang="en-US"/>
              <a:t>Insurance Verification</a:t>
            </a:r>
          </a:p>
          <a:p>
            <a:pPr marL="342900" indent="-342900">
              <a:buFont typeface="System Font Regular"/>
              <a:buChar char="+"/>
            </a:pPr>
            <a:r>
              <a:rPr lang="en-US"/>
              <a:t>Handbook</a:t>
            </a:r>
          </a:p>
          <a:p>
            <a:endParaRPr lang="en-US"/>
          </a:p>
          <a:p>
            <a:pPr marL="342900" indent="-342900" algn="l">
              <a:buFont typeface="System Font Regular"/>
              <a:buChar char="+"/>
            </a:pPr>
            <a:r>
              <a:rPr lang="en-US"/>
              <a:t>Please complete these summer forms today. If you need more time, prepaid return envelopes are available upon request.</a:t>
            </a:r>
          </a:p>
          <a:p>
            <a:r>
              <a:rPr lang="en-US" sz="2500" b="1"/>
              <a:t>Forms are due by May 13th</a:t>
            </a:r>
          </a:p>
          <a:p>
            <a:r>
              <a:rPr lang="en-US"/>
              <a:t>*If there are any changes to your medical history, COVID health and vaccine status between May 13th and the summer program, please contact Elon Academy.</a:t>
            </a:r>
          </a:p>
          <a:p>
            <a:r>
              <a:rPr lang="en-US"/>
              <a:t>Office: 336-278-6109 or </a:t>
            </a:r>
            <a:r>
              <a:rPr lang="en-US">
                <a:hlinkClick r:id="rId3"/>
              </a:rPr>
              <a:t>elonacademy@elon.edu</a:t>
            </a:r>
            <a:r>
              <a:rPr lang="en-US"/>
              <a:t> </a:t>
            </a:r>
          </a:p>
        </p:txBody>
      </p:sp>
    </p:spTree>
    <p:extLst>
      <p:ext uri="{BB962C8B-B14F-4D97-AF65-F5344CB8AC3E}">
        <p14:creationId xmlns:p14="http://schemas.microsoft.com/office/powerpoint/2010/main" val="1100767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4FCB-3D58-EE45-B3F5-81639B2A9B1F}"/>
              </a:ext>
            </a:extLst>
          </p:cNvPr>
          <p:cNvSpPr>
            <a:spLocks noGrp="1"/>
          </p:cNvSpPr>
          <p:nvPr>
            <p:ph type="title"/>
          </p:nvPr>
        </p:nvSpPr>
        <p:spPr>
          <a:xfrm>
            <a:off x="1524000" y="3075242"/>
            <a:ext cx="9144000" cy="1344168"/>
          </a:xfrm>
        </p:spPr>
        <p:txBody>
          <a:bodyPr>
            <a:normAutofit/>
          </a:bodyPr>
          <a:lstStyle/>
          <a:p>
            <a:pPr algn="ctr"/>
            <a:r>
              <a:rPr lang="en-US" sz="4800">
                <a:latin typeface="Modern Love Caps" pitchFamily="82" charset="0"/>
              </a:rPr>
              <a:t>Questions?</a:t>
            </a:r>
          </a:p>
        </p:txBody>
      </p:sp>
    </p:spTree>
    <p:extLst>
      <p:ext uri="{BB962C8B-B14F-4D97-AF65-F5344CB8AC3E}">
        <p14:creationId xmlns:p14="http://schemas.microsoft.com/office/powerpoint/2010/main" val="3391504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4C43-A97D-E744-89D9-BEB2396DC669}"/>
              </a:ext>
            </a:extLst>
          </p:cNvPr>
          <p:cNvSpPr>
            <a:spLocks noGrp="1"/>
          </p:cNvSpPr>
          <p:nvPr>
            <p:ph type="ctrTitle"/>
          </p:nvPr>
        </p:nvSpPr>
        <p:spPr>
          <a:xfrm>
            <a:off x="1517904" y="980501"/>
            <a:ext cx="9144000" cy="1209211"/>
          </a:xfrm>
        </p:spPr>
        <p:txBody>
          <a:bodyPr/>
          <a:lstStyle/>
          <a:p>
            <a:r>
              <a:rPr lang="en-US">
                <a:latin typeface="Modern Love Caps" pitchFamily="82" charset="0"/>
              </a:rPr>
              <a:t>Summer Forms</a:t>
            </a:r>
            <a:endParaRPr lang="en-US"/>
          </a:p>
        </p:txBody>
      </p:sp>
      <p:sp>
        <p:nvSpPr>
          <p:cNvPr id="3" name="Subtitle 2">
            <a:extLst>
              <a:ext uri="{FF2B5EF4-FFF2-40B4-BE49-F238E27FC236}">
                <a16:creationId xmlns:a16="http://schemas.microsoft.com/office/drawing/2014/main" id="{9A99CB40-979A-0946-87AC-6982026D5A33}"/>
              </a:ext>
            </a:extLst>
          </p:cNvPr>
          <p:cNvSpPr>
            <a:spLocks noGrp="1"/>
          </p:cNvSpPr>
          <p:nvPr>
            <p:ph type="subTitle" idx="1"/>
          </p:nvPr>
        </p:nvSpPr>
        <p:spPr>
          <a:xfrm>
            <a:off x="1517904" y="2189711"/>
            <a:ext cx="9144000" cy="3539060"/>
          </a:xfrm>
          <a:ln>
            <a:solidFill>
              <a:schemeClr val="accent1"/>
            </a:solidFill>
          </a:ln>
        </p:spPr>
        <p:txBody>
          <a:bodyPr vert="horz" lIns="91440" tIns="45720" rIns="91440" bIns="45720" rtlCol="0" anchor="t">
            <a:normAutofit fontScale="70000" lnSpcReduction="20000"/>
          </a:bodyPr>
          <a:lstStyle/>
          <a:p>
            <a:pPr marL="342900" indent="-342900">
              <a:buFont typeface="System Font Regular"/>
              <a:buChar char="+"/>
            </a:pPr>
            <a:r>
              <a:rPr lang="en-US"/>
              <a:t>Student Information Contact Form/Emergency Contact</a:t>
            </a:r>
          </a:p>
          <a:p>
            <a:pPr marL="342900" indent="-342900">
              <a:buFont typeface="System Font Regular"/>
              <a:buChar char="+"/>
            </a:pPr>
            <a:r>
              <a:rPr lang="en-US"/>
              <a:t>Medical/Mental Health Conditions</a:t>
            </a:r>
          </a:p>
          <a:p>
            <a:pPr marL="342900" indent="-342900">
              <a:buFont typeface="System Font Regular"/>
              <a:buChar char="+"/>
            </a:pPr>
            <a:r>
              <a:rPr lang="en-US"/>
              <a:t>Insurance Verification</a:t>
            </a:r>
          </a:p>
          <a:p>
            <a:pPr marL="342900" indent="-342900">
              <a:buFont typeface="System Font Regular"/>
              <a:buChar char="+"/>
            </a:pPr>
            <a:r>
              <a:rPr lang="en-US"/>
              <a:t>Handbook</a:t>
            </a:r>
          </a:p>
          <a:p>
            <a:endParaRPr lang="en-US"/>
          </a:p>
          <a:p>
            <a:pPr marL="342900" indent="-342900" algn="l">
              <a:buFont typeface="System Font Regular"/>
              <a:buChar char="+"/>
            </a:pPr>
            <a:r>
              <a:rPr lang="en-US"/>
              <a:t>Please complete these summer forms today. If you need more time, prepaid return envelopes are available upon request.</a:t>
            </a:r>
          </a:p>
          <a:p>
            <a:r>
              <a:rPr lang="en-US" sz="2500" b="1"/>
              <a:t>Forms are due by May 13th</a:t>
            </a:r>
          </a:p>
          <a:p>
            <a:r>
              <a:rPr lang="en-US"/>
              <a:t>*If there are any changes to your medical history, COVID health and vaccine status between May 13th and the summer program, please contact Elon Academy.</a:t>
            </a:r>
          </a:p>
          <a:p>
            <a:r>
              <a:rPr lang="en-US"/>
              <a:t>Office: 336-278-6109 or </a:t>
            </a:r>
            <a:r>
              <a:rPr lang="en-US">
                <a:hlinkClick r:id="rId3"/>
              </a:rPr>
              <a:t>elonacademy@elon.edu</a:t>
            </a:r>
            <a:r>
              <a:rPr lang="en-US"/>
              <a:t> </a:t>
            </a:r>
          </a:p>
        </p:txBody>
      </p:sp>
    </p:spTree>
    <p:extLst>
      <p:ext uri="{BB962C8B-B14F-4D97-AF65-F5344CB8AC3E}">
        <p14:creationId xmlns:p14="http://schemas.microsoft.com/office/powerpoint/2010/main" val="413679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43284-753D-E948-B85F-DF41DAC2964B}"/>
              </a:ext>
            </a:extLst>
          </p:cNvPr>
          <p:cNvSpPr>
            <a:spLocks noGrp="1"/>
          </p:cNvSpPr>
          <p:nvPr>
            <p:ph type="title"/>
          </p:nvPr>
        </p:nvSpPr>
        <p:spPr>
          <a:xfrm>
            <a:off x="1517904" y="1875092"/>
            <a:ext cx="9144000" cy="1344168"/>
          </a:xfrm>
        </p:spPr>
        <p:txBody>
          <a:bodyPr>
            <a:normAutofit/>
          </a:bodyPr>
          <a:lstStyle/>
          <a:p>
            <a:pPr algn="ctr"/>
            <a:r>
              <a:rPr lang="en-US" sz="4300">
                <a:latin typeface="Modern Love Caps" pitchFamily="82" charset="0"/>
              </a:rPr>
              <a:t>See you soon!</a:t>
            </a:r>
          </a:p>
        </p:txBody>
      </p:sp>
      <p:pic>
        <p:nvPicPr>
          <p:cNvPr id="16" name="Picture 15" descr="Logo&#10;&#10;Description automatically generated">
            <a:extLst>
              <a:ext uri="{FF2B5EF4-FFF2-40B4-BE49-F238E27FC236}">
                <a16:creationId xmlns:a16="http://schemas.microsoft.com/office/drawing/2014/main" id="{1E3C9159-9B14-E845-9A9E-F4BCFE1FFB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1904" y="2862072"/>
            <a:ext cx="6096000" cy="2438400"/>
          </a:xfrm>
          <a:prstGeom prst="rect">
            <a:avLst/>
          </a:prstGeom>
        </p:spPr>
      </p:pic>
    </p:spTree>
    <p:extLst>
      <p:ext uri="{BB962C8B-B14F-4D97-AF65-F5344CB8AC3E}">
        <p14:creationId xmlns:p14="http://schemas.microsoft.com/office/powerpoint/2010/main" val="299527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6A09-B316-E642-BFE2-20109BA801B4}"/>
              </a:ext>
            </a:extLst>
          </p:cNvPr>
          <p:cNvSpPr>
            <a:spLocks noGrp="1"/>
          </p:cNvSpPr>
          <p:nvPr>
            <p:ph type="title"/>
          </p:nvPr>
        </p:nvSpPr>
        <p:spPr>
          <a:xfrm>
            <a:off x="1517904" y="919698"/>
            <a:ext cx="9144000" cy="887839"/>
          </a:xfrm>
        </p:spPr>
        <p:txBody>
          <a:bodyPr>
            <a:normAutofit/>
          </a:bodyPr>
          <a:lstStyle/>
          <a:p>
            <a:pPr algn="ctr"/>
            <a:r>
              <a:rPr lang="en-US" sz="5400">
                <a:latin typeface="Modern Love Caps"/>
              </a:rPr>
              <a:t>Move-In Day: June 12, 2022</a:t>
            </a:r>
            <a:endParaRPr lang="en-US" sz="5400">
              <a:latin typeface="Modern Love Caps" pitchFamily="82" charset="0"/>
            </a:endParaRPr>
          </a:p>
        </p:txBody>
      </p:sp>
      <p:sp>
        <p:nvSpPr>
          <p:cNvPr id="3" name="Content Placeholder 2">
            <a:extLst>
              <a:ext uri="{FF2B5EF4-FFF2-40B4-BE49-F238E27FC236}">
                <a16:creationId xmlns:a16="http://schemas.microsoft.com/office/drawing/2014/main" id="{7E2AF59E-0A5C-7D4E-8E5B-1B075EEF39B3}"/>
              </a:ext>
            </a:extLst>
          </p:cNvPr>
          <p:cNvSpPr>
            <a:spLocks noGrp="1"/>
          </p:cNvSpPr>
          <p:nvPr>
            <p:ph idx="1"/>
          </p:nvPr>
        </p:nvSpPr>
        <p:spPr>
          <a:xfrm>
            <a:off x="1517904" y="1714911"/>
            <a:ext cx="9166746" cy="4242823"/>
          </a:xfrm>
          <a:ln>
            <a:solidFill>
              <a:schemeClr val="accent1"/>
            </a:solidFill>
          </a:ln>
        </p:spPr>
        <p:txBody>
          <a:bodyPr vert="horz" lIns="91440" tIns="45720" rIns="91440" bIns="45720" rtlCol="0" anchor="t">
            <a:noAutofit/>
          </a:bodyPr>
          <a:lstStyle/>
          <a:p>
            <a:r>
              <a:rPr lang="en-US" sz="2800">
                <a:ea typeface="+mn-lt"/>
                <a:cs typeface="+mn-lt"/>
              </a:rPr>
              <a:t>Leadership Team 1:00 p.m.</a:t>
            </a:r>
            <a:endParaRPr lang="en-US" sz="2800" b="1">
              <a:ea typeface="+mn-lt"/>
              <a:cs typeface="+mn-lt"/>
            </a:endParaRPr>
          </a:p>
          <a:p>
            <a:r>
              <a:rPr lang="en-US" sz="2800">
                <a:ea typeface="+mn-lt"/>
                <a:cs typeface="+mn-lt"/>
              </a:rPr>
              <a:t>Omicrons  1:30 p.m.</a:t>
            </a:r>
          </a:p>
          <a:p>
            <a:r>
              <a:rPr lang="en-US" sz="2800">
                <a:ea typeface="+mn-lt"/>
                <a:cs typeface="+mn-lt"/>
              </a:rPr>
              <a:t>Pis and </a:t>
            </a:r>
            <a:r>
              <a:rPr lang="en-US" sz="2800" err="1">
                <a:ea typeface="+mn-lt"/>
                <a:cs typeface="+mn-lt"/>
              </a:rPr>
              <a:t>Rhos</a:t>
            </a:r>
            <a:r>
              <a:rPr lang="en-US" sz="2800">
                <a:ea typeface="+mn-lt"/>
                <a:cs typeface="+mn-lt"/>
              </a:rPr>
              <a:t> 2:00 p.m.</a:t>
            </a:r>
            <a:r>
              <a:rPr lang="en-US" sz="2800" b="1">
                <a:ea typeface="+mn-lt"/>
                <a:cs typeface="+mn-lt"/>
              </a:rPr>
              <a:t> </a:t>
            </a:r>
            <a:r>
              <a:rPr lang="en-US" sz="2800">
                <a:ea typeface="+mn-lt"/>
                <a:cs typeface="+mn-lt"/>
              </a:rPr>
              <a:t> </a:t>
            </a:r>
            <a:endParaRPr lang="en-US" sz="2800" b="1">
              <a:ea typeface="+mn-lt"/>
              <a:cs typeface="+mn-lt"/>
            </a:endParaRPr>
          </a:p>
          <a:p>
            <a:r>
              <a:rPr lang="en-US" sz="2800">
                <a:ea typeface="+mn-lt"/>
                <a:cs typeface="+mn-lt"/>
              </a:rPr>
              <a:t>Family meeting (All Cohorts), Turner Theatre 3:15-4:00 </a:t>
            </a:r>
            <a:r>
              <a:rPr lang="en-US" sz="2800" err="1">
                <a:ea typeface="+mn-lt"/>
                <a:cs typeface="+mn-lt"/>
              </a:rPr>
              <a:t>p.m</a:t>
            </a:r>
            <a:endParaRPr lang="en-US" sz="2800" b="1">
              <a:ea typeface="+mn-lt"/>
              <a:cs typeface="+mn-lt"/>
            </a:endParaRPr>
          </a:p>
          <a:p>
            <a:r>
              <a:rPr lang="en-US" sz="2800">
                <a:ea typeface="+mn-lt"/>
                <a:cs typeface="+mn-lt"/>
              </a:rPr>
              <a:t>Opening Ceremony, Whitley Auditorium 4:15-5:00 p.m.</a:t>
            </a:r>
          </a:p>
          <a:p>
            <a:r>
              <a:rPr lang="en-US" sz="2800">
                <a:ea typeface="+mn-lt"/>
                <a:cs typeface="+mn-lt"/>
              </a:rPr>
              <a:t>“Goodbyes” and families depart 5:00-5:15 </a:t>
            </a:r>
            <a:r>
              <a:rPr lang="en-US" sz="2800" err="1">
                <a:ea typeface="+mn-lt"/>
                <a:cs typeface="+mn-lt"/>
              </a:rPr>
              <a:t>p.m</a:t>
            </a:r>
            <a:endParaRPr lang="en-US" sz="2800">
              <a:ea typeface="+mn-lt"/>
              <a:cs typeface="+mn-lt"/>
            </a:endParaRPr>
          </a:p>
          <a:p>
            <a:endParaRPr lang="en-US"/>
          </a:p>
        </p:txBody>
      </p:sp>
    </p:spTree>
    <p:extLst>
      <p:ext uri="{BB962C8B-B14F-4D97-AF65-F5344CB8AC3E}">
        <p14:creationId xmlns:p14="http://schemas.microsoft.com/office/powerpoint/2010/main" val="379035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683E-5DCF-3949-B18A-C5430D16EA8B}"/>
              </a:ext>
            </a:extLst>
          </p:cNvPr>
          <p:cNvSpPr>
            <a:spLocks noGrp="1"/>
          </p:cNvSpPr>
          <p:nvPr>
            <p:ph type="title"/>
          </p:nvPr>
        </p:nvSpPr>
        <p:spPr>
          <a:xfrm>
            <a:off x="1524000" y="1237923"/>
            <a:ext cx="9144000" cy="822525"/>
          </a:xfrm>
        </p:spPr>
        <p:txBody>
          <a:bodyPr>
            <a:normAutofit/>
          </a:bodyPr>
          <a:lstStyle/>
          <a:p>
            <a:pPr algn="ctr"/>
            <a:r>
              <a:rPr lang="en-US" sz="4800">
                <a:latin typeface="Modern Love Caps"/>
              </a:rPr>
              <a:t>Check-out/check-in</a:t>
            </a:r>
            <a:endParaRPr lang="en-US" sz="4800">
              <a:latin typeface="Modern Love Caps" pitchFamily="82" charset="0"/>
            </a:endParaRPr>
          </a:p>
        </p:txBody>
      </p:sp>
      <p:sp>
        <p:nvSpPr>
          <p:cNvPr id="3" name="Content Placeholder 2">
            <a:extLst>
              <a:ext uri="{FF2B5EF4-FFF2-40B4-BE49-F238E27FC236}">
                <a16:creationId xmlns:a16="http://schemas.microsoft.com/office/drawing/2014/main" id="{17373CCD-25D3-6144-B1EC-1300F4BFDC93}"/>
              </a:ext>
            </a:extLst>
          </p:cNvPr>
          <p:cNvSpPr>
            <a:spLocks noGrp="1"/>
          </p:cNvSpPr>
          <p:nvPr>
            <p:ph idx="1"/>
          </p:nvPr>
        </p:nvSpPr>
        <p:spPr>
          <a:xfrm>
            <a:off x="1524000" y="2142366"/>
            <a:ext cx="9144000" cy="3127248"/>
          </a:xfrm>
          <a:ln>
            <a:solidFill>
              <a:schemeClr val="accent1"/>
            </a:solidFill>
          </a:ln>
        </p:spPr>
        <p:txBody>
          <a:bodyPr vert="horz" lIns="91440" tIns="45720" rIns="91440" bIns="45720" rtlCol="0" anchor="t">
            <a:normAutofit lnSpcReduction="10000"/>
          </a:bodyPr>
          <a:lstStyle/>
          <a:p>
            <a:r>
              <a:rPr lang="en-US" b="1" u="sng" dirty="0">
                <a:ea typeface="+mn-lt"/>
                <a:cs typeface="+mn-lt"/>
              </a:rPr>
              <a:t>FIRST DAY - Sunday, June 12</a:t>
            </a:r>
          </a:p>
          <a:p>
            <a:pPr lvl="1"/>
            <a:r>
              <a:rPr lang="en-US" b="1" u="sng" cap="small" dirty="0">
                <a:ea typeface="+mn-lt"/>
                <a:cs typeface="+mn-lt"/>
              </a:rPr>
              <a:t>WEEKENDS AT HOME</a:t>
            </a:r>
            <a:endParaRPr lang="en-US" dirty="0">
              <a:ea typeface="+mn-lt"/>
              <a:cs typeface="+mn-lt"/>
            </a:endParaRPr>
          </a:p>
          <a:p>
            <a:pPr lvl="1"/>
            <a:r>
              <a:rPr lang="en-US" dirty="0">
                <a:ea typeface="+mn-lt"/>
                <a:cs typeface="+mn-lt"/>
              </a:rPr>
              <a:t>Depart: Friday, June 17 5:30 p.m. </a:t>
            </a:r>
            <a:r>
              <a:rPr lang="en-US" b="1" dirty="0">
                <a:ea typeface="+mn-lt"/>
                <a:cs typeface="+mn-lt"/>
              </a:rPr>
              <a:t>(Sign out will be outside the residence halls)</a:t>
            </a:r>
            <a:br>
              <a:rPr lang="en-US" b="1" dirty="0">
                <a:ea typeface="+mn-lt"/>
                <a:cs typeface="+mn-lt"/>
              </a:rPr>
            </a:br>
            <a:r>
              <a:rPr lang="en-US" b="1" dirty="0">
                <a:ea typeface="+mn-lt"/>
                <a:cs typeface="+mn-lt"/>
              </a:rPr>
              <a:t>Return: Sunday, June 19</a:t>
            </a:r>
            <a:r>
              <a:rPr lang="en-US" dirty="0">
                <a:ea typeface="+mn-lt"/>
                <a:cs typeface="+mn-lt"/>
              </a:rPr>
              <a:t> </a:t>
            </a:r>
            <a:r>
              <a:rPr lang="en-US" b="1" dirty="0">
                <a:ea typeface="+mn-lt"/>
                <a:cs typeface="+mn-lt"/>
              </a:rPr>
              <a:t>5:30 p.m.</a:t>
            </a:r>
            <a:endParaRPr lang="en-US" dirty="0">
              <a:ea typeface="+mn-lt"/>
              <a:cs typeface="+mn-lt"/>
            </a:endParaRPr>
          </a:p>
          <a:p>
            <a:pPr lvl="1"/>
            <a:r>
              <a:rPr lang="en-US" dirty="0">
                <a:ea typeface="+mn-lt"/>
                <a:cs typeface="+mn-lt"/>
              </a:rPr>
              <a:t>Depart: Friday, June 24 5:30 p.m.</a:t>
            </a:r>
            <a:br>
              <a:rPr lang="en-US" dirty="0">
                <a:ea typeface="+mn-lt"/>
                <a:cs typeface="+mn-lt"/>
              </a:rPr>
            </a:br>
            <a:r>
              <a:rPr lang="en-US" dirty="0">
                <a:ea typeface="+mn-lt"/>
                <a:cs typeface="+mn-lt"/>
              </a:rPr>
              <a:t>Return: </a:t>
            </a:r>
            <a:r>
              <a:rPr lang="en-US" b="1" dirty="0">
                <a:ea typeface="+mn-lt"/>
                <a:cs typeface="+mn-lt"/>
              </a:rPr>
              <a:t>Sunday, June 26</a:t>
            </a:r>
            <a:r>
              <a:rPr lang="en-US" dirty="0">
                <a:ea typeface="+mn-lt"/>
                <a:cs typeface="+mn-lt"/>
              </a:rPr>
              <a:t> 5:30 p.m.</a:t>
            </a:r>
          </a:p>
          <a:p>
            <a:r>
              <a:rPr lang="en-US" b="1" u="sng" dirty="0">
                <a:ea typeface="+mn-lt"/>
                <a:cs typeface="+mn-lt"/>
              </a:rPr>
              <a:t>Last Day: July 1st </a:t>
            </a:r>
          </a:p>
        </p:txBody>
      </p:sp>
    </p:spTree>
    <p:extLst>
      <p:ext uri="{BB962C8B-B14F-4D97-AF65-F5344CB8AC3E}">
        <p14:creationId xmlns:p14="http://schemas.microsoft.com/office/powerpoint/2010/main" val="46688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22F47-15B4-B148-93F8-4399EFA088B8}"/>
              </a:ext>
            </a:extLst>
          </p:cNvPr>
          <p:cNvSpPr>
            <a:spLocks noGrp="1"/>
          </p:cNvSpPr>
          <p:nvPr>
            <p:ph type="title"/>
          </p:nvPr>
        </p:nvSpPr>
        <p:spPr>
          <a:xfrm>
            <a:off x="1687468" y="925800"/>
            <a:ext cx="4512858" cy="693367"/>
          </a:xfrm>
        </p:spPr>
        <p:txBody>
          <a:bodyPr>
            <a:normAutofit fontScale="90000"/>
          </a:bodyPr>
          <a:lstStyle/>
          <a:p>
            <a:pPr algn="ctr"/>
            <a:r>
              <a:rPr lang="en-US" sz="4400">
                <a:latin typeface="Modern Love Caps"/>
              </a:rPr>
              <a:t>Mask Optional</a:t>
            </a:r>
            <a:endParaRPr lang="en-US" sz="4400">
              <a:latin typeface="Modern Love Caps" pitchFamily="82" charset="0"/>
            </a:endParaRPr>
          </a:p>
        </p:txBody>
      </p:sp>
      <p:sp>
        <p:nvSpPr>
          <p:cNvPr id="3" name="Content Placeholder 2">
            <a:extLst>
              <a:ext uri="{FF2B5EF4-FFF2-40B4-BE49-F238E27FC236}">
                <a16:creationId xmlns:a16="http://schemas.microsoft.com/office/drawing/2014/main" id="{281C17C8-A4AB-7546-B2F4-23BFBD543F1F}"/>
              </a:ext>
            </a:extLst>
          </p:cNvPr>
          <p:cNvSpPr>
            <a:spLocks noGrp="1"/>
          </p:cNvSpPr>
          <p:nvPr>
            <p:ph idx="1"/>
          </p:nvPr>
        </p:nvSpPr>
        <p:spPr>
          <a:xfrm>
            <a:off x="1047282" y="1758932"/>
            <a:ext cx="6073954" cy="4292373"/>
          </a:xfrm>
          <a:ln>
            <a:solidFill>
              <a:schemeClr val="accent1"/>
            </a:solidFill>
          </a:ln>
        </p:spPr>
        <p:txBody>
          <a:bodyPr vert="horz" lIns="91440" tIns="45720" rIns="91440" bIns="45720" rtlCol="0" anchor="t">
            <a:normAutofit/>
          </a:bodyPr>
          <a:lstStyle/>
          <a:p>
            <a:r>
              <a:rPr lang="en-US" sz="1800">
                <a:ea typeface="+mn-lt"/>
                <a:cs typeface="+mn-lt"/>
              </a:rPr>
              <a:t>Elon currently has an </a:t>
            </a:r>
            <a:r>
              <a:rPr lang="en-US" sz="1800" b="1">
                <a:ea typeface="+mn-lt"/>
                <a:cs typeface="+mn-lt"/>
              </a:rPr>
              <a:t>indoor mask optional</a:t>
            </a:r>
            <a:r>
              <a:rPr lang="en-US" sz="1800">
                <a:ea typeface="+mn-lt"/>
                <a:cs typeface="+mn-lt"/>
              </a:rPr>
              <a:t> </a:t>
            </a:r>
            <a:r>
              <a:rPr lang="en-US" sz="1800" b="1">
                <a:ea typeface="+mn-lt"/>
                <a:cs typeface="+mn-lt"/>
              </a:rPr>
              <a:t>policy</a:t>
            </a:r>
            <a:r>
              <a:rPr lang="en-US" sz="1800">
                <a:ea typeface="+mn-lt"/>
                <a:cs typeface="+mn-lt"/>
              </a:rPr>
              <a:t> for all campus spaces. Elon endorses the rights of everyone to make their own personal choices about wearing masks.</a:t>
            </a:r>
            <a:endParaRPr lang="en-US" sz="1800"/>
          </a:p>
          <a:p>
            <a:endParaRPr lang="en-US"/>
          </a:p>
          <a:p>
            <a:pPr lvl="1">
              <a:buFont typeface="Arial" panose="020B0504020202020204" pitchFamily="34" charset="0"/>
              <a:buChar char="•"/>
            </a:pPr>
            <a:r>
              <a:rPr lang="en-US" sz="1800" b="1">
                <a:solidFill>
                  <a:schemeClr val="tx1"/>
                </a:solidFill>
                <a:ea typeface="+mn-lt"/>
                <a:cs typeface="+mn-lt"/>
              </a:rPr>
              <a:t>Those who have not received their vaccination and booster or who are at elevated risk </a:t>
            </a:r>
            <a:r>
              <a:rPr lang="en-US" sz="1800">
                <a:solidFill>
                  <a:schemeClr val="tx1"/>
                </a:solidFill>
                <a:ea typeface="+mn-lt"/>
                <a:cs typeface="+mn-lt"/>
              </a:rPr>
              <a:t>are strongly encouraged to continue the use of masks indoors. </a:t>
            </a:r>
            <a:r>
              <a:rPr lang="en-US" sz="1800" b="1">
                <a:solidFill>
                  <a:schemeClr val="tx1"/>
                </a:solidFill>
                <a:ea typeface="+mn-lt"/>
                <a:cs typeface="+mn-lt"/>
              </a:rPr>
              <a:t>Everyone on campus should keep a mask with them</a:t>
            </a:r>
            <a:r>
              <a:rPr lang="en-US" sz="1800">
                <a:solidFill>
                  <a:schemeClr val="tx1"/>
                </a:solidFill>
                <a:ea typeface="+mn-lt"/>
                <a:cs typeface="+mn-lt"/>
              </a:rPr>
              <a:t> for situations where extra protection is needed or if they are not feeling well.</a:t>
            </a:r>
            <a:endParaRPr lang="en-US">
              <a:solidFill>
                <a:schemeClr val="tx1"/>
              </a:solidFill>
            </a:endParaRPr>
          </a:p>
          <a:p>
            <a:pPr lvl="0">
              <a:lnSpc>
                <a:spcPct val="95000"/>
              </a:lnSpc>
            </a:pPr>
            <a:endParaRPr lang="en-US" sz="1800"/>
          </a:p>
          <a:p>
            <a:pPr>
              <a:lnSpc>
                <a:spcPct val="95000"/>
              </a:lnSpc>
            </a:pPr>
            <a:endParaRPr lang="en-US" sz="1200"/>
          </a:p>
        </p:txBody>
      </p:sp>
      <p:pic>
        <p:nvPicPr>
          <p:cNvPr id="2050" name="Picture 2" descr="Vaccines, Masks and Handwashing: A Coronavirus Update | Vermont Public Radio">
            <a:extLst>
              <a:ext uri="{FF2B5EF4-FFF2-40B4-BE49-F238E27FC236}">
                <a16:creationId xmlns:a16="http://schemas.microsoft.com/office/drawing/2014/main" id="{AF90ACB1-9870-1041-8EE1-4FD330B134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7808" y="2379535"/>
            <a:ext cx="2788475" cy="2091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16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8F64-1036-6144-9628-98F611620D5B}"/>
              </a:ext>
            </a:extLst>
          </p:cNvPr>
          <p:cNvSpPr>
            <a:spLocks noGrp="1"/>
          </p:cNvSpPr>
          <p:nvPr>
            <p:ph type="title"/>
          </p:nvPr>
        </p:nvSpPr>
        <p:spPr>
          <a:xfrm>
            <a:off x="1524000" y="865343"/>
            <a:ext cx="9144000" cy="715474"/>
          </a:xfrm>
        </p:spPr>
        <p:txBody>
          <a:bodyPr>
            <a:normAutofit fontScale="90000"/>
          </a:bodyPr>
          <a:lstStyle/>
          <a:p>
            <a:pPr algn="ctr"/>
            <a:r>
              <a:rPr lang="en-US" sz="4400">
                <a:latin typeface="Modern Love Caps"/>
              </a:rPr>
              <a:t>Typical Daily Schedule</a:t>
            </a:r>
            <a:br>
              <a:rPr lang="en-US" sz="4800">
                <a:latin typeface="Modern Love Caps" pitchFamily="82" charset="0"/>
              </a:rPr>
            </a:br>
            <a:endParaRPr lang="en-US" sz="4800">
              <a:latin typeface="Modern Love Caps" pitchFamily="82" charset="0"/>
            </a:endParaRPr>
          </a:p>
        </p:txBody>
      </p:sp>
      <p:sp>
        <p:nvSpPr>
          <p:cNvPr id="3" name="Content Placeholder 2">
            <a:extLst>
              <a:ext uri="{FF2B5EF4-FFF2-40B4-BE49-F238E27FC236}">
                <a16:creationId xmlns:a16="http://schemas.microsoft.com/office/drawing/2014/main" id="{FD8FB34A-E0EF-3B4E-B1F3-74D640FB89D5}"/>
              </a:ext>
            </a:extLst>
          </p:cNvPr>
          <p:cNvSpPr>
            <a:spLocks noGrp="1"/>
          </p:cNvSpPr>
          <p:nvPr>
            <p:ph idx="1"/>
          </p:nvPr>
        </p:nvSpPr>
        <p:spPr>
          <a:xfrm>
            <a:off x="1524000" y="1576914"/>
            <a:ext cx="9144000" cy="4920720"/>
          </a:xfrm>
          <a:ln>
            <a:solidFill>
              <a:schemeClr val="accent1"/>
            </a:solidFill>
          </a:ln>
        </p:spPr>
        <p:txBody>
          <a:bodyPr vert="horz" lIns="91440" tIns="45720" rIns="91440" bIns="45720" rtlCol="0" anchor="t">
            <a:normAutofit fontScale="62500" lnSpcReduction="20000"/>
          </a:bodyPr>
          <a:lstStyle/>
          <a:p>
            <a:r>
              <a:rPr lang="en-US" sz="4000"/>
              <a:t>8:00am-Breakfast</a:t>
            </a:r>
          </a:p>
          <a:p>
            <a:r>
              <a:rPr lang="en-US" sz="3400"/>
              <a:t>8:45am Morning Meeting  </a:t>
            </a:r>
            <a:endParaRPr lang="en-US" sz="4000"/>
          </a:p>
          <a:p>
            <a:pPr marL="708660" lvl="1" indent="-342900">
              <a:buClr>
                <a:schemeClr val="accent5"/>
              </a:buClr>
              <a:buFont typeface="System Font Regular"/>
              <a:buChar char="+"/>
            </a:pPr>
            <a:r>
              <a:rPr lang="en-US" sz="3400">
                <a:solidFill>
                  <a:schemeClr val="tx1"/>
                </a:solidFill>
              </a:rPr>
              <a:t>9:20-11:20am Academic Seminars</a:t>
            </a:r>
          </a:p>
          <a:p>
            <a:pPr marL="708660" lvl="1" indent="-342900">
              <a:buClr>
                <a:schemeClr val="accent5"/>
              </a:buClr>
              <a:buFont typeface="System Font Regular"/>
              <a:buChar char="+"/>
            </a:pPr>
            <a:r>
              <a:rPr lang="en-US" sz="3400">
                <a:solidFill>
                  <a:schemeClr val="tx1"/>
                </a:solidFill>
              </a:rPr>
              <a:t>11:35am-12:05pm Lunch </a:t>
            </a:r>
          </a:p>
          <a:p>
            <a:pPr marL="708660" lvl="1" indent="-342900">
              <a:buClr>
                <a:schemeClr val="accent5"/>
              </a:buClr>
              <a:buFont typeface="System Font Regular"/>
              <a:buChar char="+"/>
            </a:pPr>
            <a:r>
              <a:rPr lang="en-US" sz="3400">
                <a:solidFill>
                  <a:schemeClr val="tx1"/>
                </a:solidFill>
              </a:rPr>
              <a:t>12:20pm-1:50pm Scholar Choice 1</a:t>
            </a:r>
          </a:p>
          <a:p>
            <a:pPr marL="708660" lvl="1" indent="-342900">
              <a:buClr>
                <a:schemeClr val="accent5"/>
              </a:buClr>
              <a:buFont typeface="System Font Regular"/>
              <a:buChar char="+"/>
            </a:pPr>
            <a:r>
              <a:rPr lang="en-US" sz="3400">
                <a:solidFill>
                  <a:schemeClr val="tx1"/>
                </a:solidFill>
              </a:rPr>
              <a:t>2:05-4:05pm College Planning</a:t>
            </a:r>
          </a:p>
          <a:p>
            <a:pPr marL="708660" lvl="1" indent="-342900">
              <a:buClr>
                <a:schemeClr val="accent5"/>
              </a:buClr>
              <a:buFont typeface="System Font Regular"/>
              <a:buChar char="+"/>
            </a:pPr>
            <a:r>
              <a:rPr lang="en-US" sz="3400">
                <a:solidFill>
                  <a:schemeClr val="tx1"/>
                </a:solidFill>
              </a:rPr>
              <a:t>4:20-5:20pm Peer Groups</a:t>
            </a:r>
          </a:p>
          <a:p>
            <a:pPr marL="708660" lvl="1" indent="-342900">
              <a:buClr>
                <a:schemeClr val="accent5"/>
              </a:buClr>
              <a:buFont typeface="System Font Regular"/>
              <a:buChar char="+"/>
            </a:pPr>
            <a:r>
              <a:rPr lang="en-US" sz="3400">
                <a:solidFill>
                  <a:schemeClr val="tx1"/>
                </a:solidFill>
              </a:rPr>
              <a:t>5:35-6:05pm Dinner</a:t>
            </a:r>
          </a:p>
          <a:p>
            <a:pPr marL="708660" lvl="1" indent="-342900">
              <a:buClr>
                <a:schemeClr val="accent5"/>
              </a:buClr>
              <a:buFont typeface="System Font Regular"/>
              <a:buChar char="+"/>
            </a:pPr>
            <a:r>
              <a:rPr lang="en-US" sz="3400">
                <a:solidFill>
                  <a:schemeClr val="tx1"/>
                </a:solidFill>
              </a:rPr>
              <a:t>6:20-6:30pm Evening Prep </a:t>
            </a:r>
          </a:p>
          <a:p>
            <a:pPr marL="708660" lvl="1" indent="-342900">
              <a:buClr>
                <a:schemeClr val="accent5"/>
              </a:buClr>
              <a:buFont typeface="System Font Regular"/>
              <a:buChar char="+"/>
            </a:pPr>
            <a:r>
              <a:rPr lang="en-US" sz="3400">
                <a:solidFill>
                  <a:schemeClr val="tx1"/>
                </a:solidFill>
              </a:rPr>
              <a:t>6:45-8:15pm Evening Activities </a:t>
            </a:r>
            <a:endParaRPr lang="en-US">
              <a:solidFill>
                <a:schemeClr val="tx1"/>
              </a:solidFill>
            </a:endParaRPr>
          </a:p>
          <a:p>
            <a:pPr marL="708660" lvl="1" indent="-342900">
              <a:buClr>
                <a:schemeClr val="accent5"/>
              </a:buClr>
              <a:buFont typeface="System Font Regular"/>
              <a:buChar char="+"/>
            </a:pPr>
            <a:r>
              <a:rPr lang="en-US" sz="3400">
                <a:solidFill>
                  <a:schemeClr val="tx1"/>
                </a:solidFill>
              </a:rPr>
              <a:t>8:30-9:30pm Scholar Choice 2</a:t>
            </a:r>
          </a:p>
          <a:p>
            <a:pPr marL="708660" lvl="1" indent="-342900">
              <a:buClr>
                <a:schemeClr val="accent5"/>
              </a:buClr>
              <a:buFont typeface="System Font Regular"/>
              <a:buChar char="+"/>
            </a:pPr>
            <a:r>
              <a:rPr lang="en-US" sz="3400">
                <a:solidFill>
                  <a:schemeClr val="tx1"/>
                </a:solidFill>
              </a:rPr>
              <a:t>10:00pm Room Retreat</a:t>
            </a:r>
            <a:endParaRPr lang="en-US">
              <a:solidFill>
                <a:schemeClr val="tx1"/>
              </a:solidFill>
            </a:endParaRPr>
          </a:p>
          <a:p>
            <a:endParaRPr lang="en-US"/>
          </a:p>
        </p:txBody>
      </p:sp>
    </p:spTree>
    <p:extLst>
      <p:ext uri="{BB962C8B-B14F-4D97-AF65-F5344CB8AC3E}">
        <p14:creationId xmlns:p14="http://schemas.microsoft.com/office/powerpoint/2010/main" val="75367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DEEC-724C-FD4C-A4BB-82F8BB14E854}"/>
              </a:ext>
            </a:extLst>
          </p:cNvPr>
          <p:cNvSpPr>
            <a:spLocks noGrp="1"/>
          </p:cNvSpPr>
          <p:nvPr>
            <p:ph type="title"/>
          </p:nvPr>
        </p:nvSpPr>
        <p:spPr>
          <a:xfrm>
            <a:off x="1517904" y="885868"/>
            <a:ext cx="9144000" cy="817672"/>
          </a:xfrm>
        </p:spPr>
        <p:txBody>
          <a:bodyPr>
            <a:normAutofit/>
          </a:bodyPr>
          <a:lstStyle/>
          <a:p>
            <a:pPr algn="ctr"/>
            <a:r>
              <a:rPr lang="en-US" sz="4300">
                <a:latin typeface="Modern Love Caps"/>
              </a:rPr>
              <a:t>Other Activities</a:t>
            </a:r>
            <a:endParaRPr lang="en-US" sz="4300">
              <a:latin typeface="Modern Love Caps" pitchFamily="82" charset="0"/>
            </a:endParaRPr>
          </a:p>
        </p:txBody>
      </p:sp>
      <p:sp>
        <p:nvSpPr>
          <p:cNvPr id="3" name="Content Placeholder 2">
            <a:extLst>
              <a:ext uri="{FF2B5EF4-FFF2-40B4-BE49-F238E27FC236}">
                <a16:creationId xmlns:a16="http://schemas.microsoft.com/office/drawing/2014/main" id="{F2C6772A-BD30-4242-86EC-D1A51AB5FAB5}"/>
              </a:ext>
            </a:extLst>
          </p:cNvPr>
          <p:cNvSpPr>
            <a:spLocks noGrp="1"/>
          </p:cNvSpPr>
          <p:nvPr>
            <p:ph idx="1"/>
          </p:nvPr>
        </p:nvSpPr>
        <p:spPr>
          <a:xfrm>
            <a:off x="1446689" y="1708191"/>
            <a:ext cx="9144000" cy="4354416"/>
          </a:xfrm>
          <a:ln>
            <a:solidFill>
              <a:schemeClr val="accent1"/>
            </a:solidFill>
          </a:ln>
        </p:spPr>
        <p:txBody>
          <a:bodyPr vert="horz" lIns="91440" tIns="45720" rIns="91440" bIns="45720" rtlCol="0" anchor="t">
            <a:normAutofit/>
          </a:bodyPr>
          <a:lstStyle/>
          <a:p>
            <a:endParaRPr lang="en-US" sz="2500">
              <a:solidFill>
                <a:schemeClr val="tx1"/>
              </a:solidFill>
            </a:endParaRPr>
          </a:p>
          <a:p>
            <a:endParaRPr lang="en-US" sz="3600"/>
          </a:p>
          <a:p>
            <a:endParaRPr lang="en-US"/>
          </a:p>
        </p:txBody>
      </p:sp>
      <p:sp>
        <p:nvSpPr>
          <p:cNvPr id="4" name="TextBox 3">
            <a:extLst>
              <a:ext uri="{FF2B5EF4-FFF2-40B4-BE49-F238E27FC236}">
                <a16:creationId xmlns:a16="http://schemas.microsoft.com/office/drawing/2014/main" id="{84E5005F-CB3F-4DD9-8178-5518FB659230}"/>
              </a:ext>
            </a:extLst>
          </p:cNvPr>
          <p:cNvSpPr txBox="1"/>
          <p:nvPr/>
        </p:nvSpPr>
        <p:spPr>
          <a:xfrm>
            <a:off x="1733372" y="2217634"/>
            <a:ext cx="571998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3600"/>
              <a:t>Two College Visit Days</a:t>
            </a:r>
          </a:p>
          <a:p>
            <a:pPr marL="285750" indent="-285750">
              <a:buFont typeface="Arial"/>
              <a:buChar char="•"/>
            </a:pPr>
            <a:r>
              <a:rPr lang="en-US" sz="3600"/>
              <a:t>Talent Show</a:t>
            </a:r>
          </a:p>
          <a:p>
            <a:pPr marL="285750" indent="-285750">
              <a:buFont typeface="Arial"/>
              <a:buChar char="•"/>
            </a:pPr>
            <a:r>
              <a:rPr lang="en-US" sz="3600"/>
              <a:t>Summer Celebration</a:t>
            </a:r>
          </a:p>
          <a:p>
            <a:pPr marL="285750" indent="-285750">
              <a:buFont typeface="Arial"/>
              <a:buChar char="•"/>
            </a:pPr>
            <a:r>
              <a:rPr lang="en-US" sz="3600"/>
              <a:t>Movie Night</a:t>
            </a:r>
          </a:p>
          <a:p>
            <a:endParaRPr lang="en-US"/>
          </a:p>
        </p:txBody>
      </p:sp>
    </p:spTree>
    <p:extLst>
      <p:ext uri="{BB962C8B-B14F-4D97-AF65-F5344CB8AC3E}">
        <p14:creationId xmlns:p14="http://schemas.microsoft.com/office/powerpoint/2010/main" val="99732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08EDA-4402-F047-9E3C-A2D6F63CFE50}"/>
              </a:ext>
            </a:extLst>
          </p:cNvPr>
          <p:cNvSpPr>
            <a:spLocks noGrp="1"/>
          </p:cNvSpPr>
          <p:nvPr>
            <p:ph type="ctrTitle"/>
          </p:nvPr>
        </p:nvSpPr>
        <p:spPr>
          <a:xfrm>
            <a:off x="6727953" y="1498857"/>
            <a:ext cx="2395008" cy="1189912"/>
          </a:xfrm>
        </p:spPr>
        <p:txBody>
          <a:bodyPr anchor="ctr">
            <a:normAutofit/>
          </a:bodyPr>
          <a:lstStyle/>
          <a:p>
            <a:pPr algn="l"/>
            <a:r>
              <a:rPr lang="en-US">
                <a:latin typeface="Modern Love Caps"/>
              </a:rPr>
              <a:t>Meals</a:t>
            </a:r>
            <a:endParaRPr lang="en-US"/>
          </a:p>
        </p:txBody>
      </p:sp>
      <p:sp>
        <p:nvSpPr>
          <p:cNvPr id="3" name="Subtitle 2">
            <a:extLst>
              <a:ext uri="{FF2B5EF4-FFF2-40B4-BE49-F238E27FC236}">
                <a16:creationId xmlns:a16="http://schemas.microsoft.com/office/drawing/2014/main" id="{A882836C-7495-E84D-A0AB-87FA8CE5E842}"/>
              </a:ext>
            </a:extLst>
          </p:cNvPr>
          <p:cNvSpPr>
            <a:spLocks noGrp="1"/>
          </p:cNvSpPr>
          <p:nvPr>
            <p:ph type="subTitle" idx="1"/>
          </p:nvPr>
        </p:nvSpPr>
        <p:spPr>
          <a:xfrm>
            <a:off x="5240338" y="3021001"/>
            <a:ext cx="5370237" cy="1500199"/>
          </a:xfrm>
          <a:ln>
            <a:solidFill>
              <a:schemeClr val="accent1"/>
            </a:solidFill>
          </a:ln>
        </p:spPr>
        <p:txBody>
          <a:bodyPr vert="horz" lIns="91440" tIns="45720" rIns="91440" bIns="45720" rtlCol="0" anchor="t">
            <a:normAutofit/>
          </a:bodyPr>
          <a:lstStyle/>
          <a:p>
            <a:pPr algn="l">
              <a:lnSpc>
                <a:spcPct val="95000"/>
              </a:lnSpc>
            </a:pPr>
            <a:r>
              <a:rPr lang="en-US" sz="3200"/>
              <a:t>Scholars, staff, and faculty will eat meals at Lakeside Dining Hall</a:t>
            </a:r>
          </a:p>
          <a:p>
            <a:pPr algn="l">
              <a:lnSpc>
                <a:spcPct val="95000"/>
              </a:lnSpc>
            </a:pPr>
            <a:endParaRPr lang="en-US" sz="2200"/>
          </a:p>
        </p:txBody>
      </p:sp>
      <p:pic>
        <p:nvPicPr>
          <p:cNvPr id="5" name="Picture 4" descr="Shape&#10;&#10;Description automatically generated">
            <a:extLst>
              <a:ext uri="{FF2B5EF4-FFF2-40B4-BE49-F238E27FC236}">
                <a16:creationId xmlns:a16="http://schemas.microsoft.com/office/drawing/2014/main" id="{08E0B19C-7FC5-9C4D-99A5-5FC3C24D58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95500" y="1405467"/>
            <a:ext cx="1862666" cy="1862666"/>
          </a:xfrm>
          <a:prstGeom prst="rect">
            <a:avLst/>
          </a:prstGeom>
        </p:spPr>
      </p:pic>
      <p:pic>
        <p:nvPicPr>
          <p:cNvPr id="8" name="Picture 7" descr="Icon&#10;&#10;Description automatically generated">
            <a:extLst>
              <a:ext uri="{FF2B5EF4-FFF2-40B4-BE49-F238E27FC236}">
                <a16:creationId xmlns:a16="http://schemas.microsoft.com/office/drawing/2014/main" id="{3C0DD49D-5D87-DC4C-AE27-158CFB5AC09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108199" y="3589867"/>
            <a:ext cx="1862666" cy="1862666"/>
          </a:xfrm>
          <a:prstGeom prst="rect">
            <a:avLst/>
          </a:prstGeom>
        </p:spPr>
      </p:pic>
    </p:spTree>
    <p:extLst>
      <p:ext uri="{BB962C8B-B14F-4D97-AF65-F5344CB8AC3E}">
        <p14:creationId xmlns:p14="http://schemas.microsoft.com/office/powerpoint/2010/main" val="374435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08EDA-4402-F047-9E3C-A2D6F63CFE50}"/>
              </a:ext>
            </a:extLst>
          </p:cNvPr>
          <p:cNvSpPr>
            <a:spLocks noGrp="1"/>
          </p:cNvSpPr>
          <p:nvPr>
            <p:ph type="ctrTitle"/>
          </p:nvPr>
        </p:nvSpPr>
        <p:spPr>
          <a:xfrm>
            <a:off x="4299523" y="986109"/>
            <a:ext cx="3591419" cy="1189912"/>
          </a:xfrm>
        </p:spPr>
        <p:txBody>
          <a:bodyPr anchor="ctr">
            <a:normAutofit/>
          </a:bodyPr>
          <a:lstStyle/>
          <a:p>
            <a:pPr algn="l"/>
            <a:r>
              <a:rPr lang="en-US">
                <a:latin typeface="Modern Love Caps"/>
              </a:rPr>
              <a:t>Visitation</a:t>
            </a:r>
          </a:p>
        </p:txBody>
      </p:sp>
      <p:sp>
        <p:nvSpPr>
          <p:cNvPr id="3" name="Subtitle 2">
            <a:extLst>
              <a:ext uri="{FF2B5EF4-FFF2-40B4-BE49-F238E27FC236}">
                <a16:creationId xmlns:a16="http://schemas.microsoft.com/office/drawing/2014/main" id="{A882836C-7495-E84D-A0AB-87FA8CE5E842}"/>
              </a:ext>
            </a:extLst>
          </p:cNvPr>
          <p:cNvSpPr>
            <a:spLocks noGrp="1"/>
          </p:cNvSpPr>
          <p:nvPr>
            <p:ph type="subTitle" idx="1"/>
          </p:nvPr>
        </p:nvSpPr>
        <p:spPr>
          <a:xfrm>
            <a:off x="1423217" y="2031113"/>
            <a:ext cx="9344030" cy="3714983"/>
          </a:xfrm>
          <a:ln>
            <a:solidFill>
              <a:schemeClr val="accent1"/>
            </a:solidFill>
          </a:ln>
        </p:spPr>
        <p:txBody>
          <a:bodyPr vert="horz" lIns="91440" tIns="45720" rIns="91440" bIns="45720" rtlCol="0" anchor="t">
            <a:normAutofit fontScale="70000" lnSpcReduction="20000"/>
          </a:bodyPr>
          <a:lstStyle/>
          <a:p>
            <a:pPr marL="457200" indent="-457200" algn="l">
              <a:buFont typeface="Arial" panose="020B0504020202020204" pitchFamily="34" charset="0"/>
              <a:buChar char="•"/>
            </a:pPr>
            <a:r>
              <a:rPr lang="en-US" sz="3200" b="1">
                <a:ea typeface="+mn-lt"/>
                <a:cs typeface="+mn-lt"/>
              </a:rPr>
              <a:t>Immediate family members</a:t>
            </a:r>
            <a:r>
              <a:rPr lang="en-US" sz="3200">
                <a:ea typeface="+mn-lt"/>
                <a:cs typeface="+mn-lt"/>
              </a:rPr>
              <a:t> are welcome to visit their scholars during lunch or dinner during the summer program (</a:t>
            </a:r>
            <a:r>
              <a:rPr lang="en-US" sz="3200" b="1">
                <a:ea typeface="+mn-lt"/>
                <a:cs typeface="+mn-lt"/>
              </a:rPr>
              <a:t>Monday through Friday only</a:t>
            </a:r>
            <a:r>
              <a:rPr lang="en-US" sz="3200">
                <a:ea typeface="+mn-lt"/>
                <a:cs typeface="+mn-lt"/>
              </a:rPr>
              <a:t>). </a:t>
            </a:r>
            <a:endParaRPr lang="en-US">
              <a:ea typeface="+mn-lt"/>
              <a:cs typeface="+mn-lt"/>
            </a:endParaRPr>
          </a:p>
          <a:p>
            <a:pPr marL="457200" indent="-457200" algn="l">
              <a:buFont typeface="Arial" panose="020B0504020202020204" pitchFamily="34" charset="0"/>
              <a:buChar char="•"/>
            </a:pPr>
            <a:r>
              <a:rPr lang="en-US" sz="3200">
                <a:ea typeface="+mn-lt"/>
                <a:cs typeface="+mn-lt"/>
              </a:rPr>
              <a:t>If you would like to visit campus, please contact the main office at 336-278-6109 or </a:t>
            </a:r>
            <a:r>
              <a:rPr lang="en-US" sz="3200">
                <a:ea typeface="+mn-lt"/>
                <a:cs typeface="+mn-lt"/>
                <a:hlinkClick r:id="rId3"/>
              </a:rPr>
              <a:t>elonacademy@elon.edu</a:t>
            </a:r>
            <a:r>
              <a:rPr lang="en-US" sz="3200">
                <a:ea typeface="+mn-lt"/>
                <a:cs typeface="+mn-lt"/>
              </a:rPr>
              <a:t> to make arrangements.</a:t>
            </a:r>
            <a:endParaRPr lang="en-US">
              <a:ea typeface="+mn-lt"/>
              <a:cs typeface="+mn-lt"/>
            </a:endParaRPr>
          </a:p>
          <a:p>
            <a:pPr marL="457200" indent="-457200" algn="l">
              <a:buFont typeface="Arial" panose="020B0504020202020204" pitchFamily="34" charset="0"/>
              <a:buChar char="•"/>
            </a:pPr>
            <a:r>
              <a:rPr lang="en-US" sz="3200">
                <a:ea typeface="+mn-lt"/>
                <a:cs typeface="+mn-lt"/>
              </a:rPr>
              <a:t>We need to know 24 hours in advance that you are coming.  We must notify the dining hall 24 hours in advance. </a:t>
            </a:r>
            <a:endParaRPr lang="en-US">
              <a:ea typeface="+mn-lt"/>
              <a:cs typeface="+mn-lt"/>
            </a:endParaRPr>
          </a:p>
          <a:p>
            <a:pPr marL="457200" indent="-457200" algn="l">
              <a:buFont typeface="Arial" panose="020B0504020202020204" pitchFamily="34" charset="0"/>
              <a:buChar char="•"/>
            </a:pPr>
            <a:r>
              <a:rPr lang="en-US" sz="3200">
                <a:ea typeface="+mn-lt"/>
                <a:cs typeface="+mn-lt"/>
              </a:rPr>
              <a:t>If you are unable to contact us 24 hours in advance, you may still come but you will need to bring your own meal. </a:t>
            </a:r>
            <a:endParaRPr lang="en-US">
              <a:ea typeface="+mn-lt"/>
              <a:cs typeface="+mn-lt"/>
            </a:endParaRPr>
          </a:p>
          <a:p>
            <a:pPr marL="457200" indent="-457200" algn="l">
              <a:buFont typeface="Arial" panose="020B0504020202020204" pitchFamily="34" charset="0"/>
              <a:buChar char="•"/>
            </a:pPr>
            <a:r>
              <a:rPr lang="en-US" sz="3200">
                <a:ea typeface="+mn-lt"/>
                <a:cs typeface="+mn-lt"/>
              </a:rPr>
              <a:t>Please still call the office to let us know you are coming to make sure your scholar is not off campus for a field trip.</a:t>
            </a:r>
            <a:endParaRPr lang="en-US"/>
          </a:p>
          <a:p>
            <a:pPr algn="l">
              <a:lnSpc>
                <a:spcPct val="95000"/>
              </a:lnSpc>
            </a:pPr>
            <a:endParaRPr lang="en-US" sz="3200"/>
          </a:p>
          <a:p>
            <a:pPr algn="l">
              <a:lnSpc>
                <a:spcPct val="95000"/>
              </a:lnSpc>
            </a:pPr>
            <a:endParaRPr lang="en-US" sz="2200"/>
          </a:p>
        </p:txBody>
      </p:sp>
    </p:spTree>
    <p:extLst>
      <p:ext uri="{BB962C8B-B14F-4D97-AF65-F5344CB8AC3E}">
        <p14:creationId xmlns:p14="http://schemas.microsoft.com/office/powerpoint/2010/main" val="225602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0857-AE47-4F41-B389-17D104746D6F}"/>
              </a:ext>
            </a:extLst>
          </p:cNvPr>
          <p:cNvSpPr>
            <a:spLocks noGrp="1"/>
          </p:cNvSpPr>
          <p:nvPr>
            <p:ph type="ctrTitle"/>
          </p:nvPr>
        </p:nvSpPr>
        <p:spPr>
          <a:xfrm>
            <a:off x="1517904" y="1164924"/>
            <a:ext cx="9144000" cy="1121076"/>
          </a:xfrm>
        </p:spPr>
        <p:txBody>
          <a:bodyPr/>
          <a:lstStyle/>
          <a:p>
            <a:r>
              <a:rPr lang="en-US">
                <a:latin typeface="Modern Love Caps" pitchFamily="82" charset="0"/>
              </a:rPr>
              <a:t>Transportation</a:t>
            </a:r>
            <a:endParaRPr lang="en-US"/>
          </a:p>
        </p:txBody>
      </p:sp>
      <p:sp>
        <p:nvSpPr>
          <p:cNvPr id="3" name="Subtitle 2">
            <a:extLst>
              <a:ext uri="{FF2B5EF4-FFF2-40B4-BE49-F238E27FC236}">
                <a16:creationId xmlns:a16="http://schemas.microsoft.com/office/drawing/2014/main" id="{F2ECE756-EAA5-DD44-9CA2-8EE922E89CFB}"/>
              </a:ext>
            </a:extLst>
          </p:cNvPr>
          <p:cNvSpPr>
            <a:spLocks noGrp="1"/>
          </p:cNvSpPr>
          <p:nvPr>
            <p:ph type="subTitle" idx="1"/>
          </p:nvPr>
        </p:nvSpPr>
        <p:spPr>
          <a:xfrm>
            <a:off x="1517904" y="2286000"/>
            <a:ext cx="9144000" cy="1527048"/>
          </a:xfrm>
          <a:ln>
            <a:solidFill>
              <a:schemeClr val="accent1"/>
            </a:solidFill>
          </a:ln>
        </p:spPr>
        <p:txBody>
          <a:bodyPr vert="horz" lIns="91440" tIns="45720" rIns="91440" bIns="45720" rtlCol="0" anchor="t">
            <a:normAutofit/>
          </a:bodyPr>
          <a:lstStyle/>
          <a:p>
            <a:pPr marL="342900" indent="-342900">
              <a:buFont typeface="System Font Regular"/>
              <a:buChar char="+"/>
            </a:pPr>
            <a:r>
              <a:rPr lang="en-US"/>
              <a:t>If your scholar needs transportation to and from campus on the weekend, please call the AOC phone as soon as possible. </a:t>
            </a:r>
          </a:p>
          <a:p>
            <a:endParaRPr lang="en-US"/>
          </a:p>
        </p:txBody>
      </p:sp>
      <p:pic>
        <p:nvPicPr>
          <p:cNvPr id="5" name="Picture 4" descr="Rectangle&#10;&#10;Description automatically generated">
            <a:extLst>
              <a:ext uri="{FF2B5EF4-FFF2-40B4-BE49-F238E27FC236}">
                <a16:creationId xmlns:a16="http://schemas.microsoft.com/office/drawing/2014/main" id="{408DA03E-44CA-9243-8D46-8447880C18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40404" y="4064000"/>
            <a:ext cx="4699000" cy="2501900"/>
          </a:xfrm>
          <a:prstGeom prst="rect">
            <a:avLst/>
          </a:prstGeom>
        </p:spPr>
      </p:pic>
    </p:spTree>
    <p:extLst>
      <p:ext uri="{BB962C8B-B14F-4D97-AF65-F5344CB8AC3E}">
        <p14:creationId xmlns:p14="http://schemas.microsoft.com/office/powerpoint/2010/main" val="3824312676"/>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8CD64C5BE2F4A4581452EB6B0969587" ma:contentTypeVersion="10" ma:contentTypeDescription="Create a new document." ma:contentTypeScope="" ma:versionID="c94388466de998115e76a0b87cf2ead2">
  <xsd:schema xmlns:xsd="http://www.w3.org/2001/XMLSchema" xmlns:xs="http://www.w3.org/2001/XMLSchema" xmlns:p="http://schemas.microsoft.com/office/2006/metadata/properties" xmlns:ns2="4b05c7aa-aab5-4b0e-bf87-066278717624" targetNamespace="http://schemas.microsoft.com/office/2006/metadata/properties" ma:root="true" ma:fieldsID="c65281199886780bf5995e8d9c3e2c2f" ns2:_="">
    <xsd:import namespace="4b05c7aa-aab5-4b0e-bf87-0662787176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05c7aa-aab5-4b0e-bf87-066278717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91D3D9-FDC0-451A-841B-79C73055D18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A913B42-D2DD-4E89-A0B4-6D20FB5B68E2}">
  <ds:schemaRefs>
    <ds:schemaRef ds:uri="4b05c7aa-aab5-4b0e-bf87-0662787176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825675-AD09-4ECE-A4AE-45B90C99B5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1162</Words>
  <Application>Microsoft Macintosh PowerPoint</Application>
  <PresentationFormat>Widescreen</PresentationFormat>
  <Paragraphs>109</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Aharoni</vt:lpstr>
      <vt:lpstr>Arial</vt:lpstr>
      <vt:lpstr>Avenir Next LT Pro</vt:lpstr>
      <vt:lpstr>Calibri</vt:lpstr>
      <vt:lpstr>Modern Love Caps</vt:lpstr>
      <vt:lpstr>System Font Regular</vt:lpstr>
      <vt:lpstr>PrismaticVTI</vt:lpstr>
      <vt:lpstr>Summer Program 2022</vt:lpstr>
      <vt:lpstr>Move-In Day: June 12, 2022</vt:lpstr>
      <vt:lpstr>Check-out/check-in</vt:lpstr>
      <vt:lpstr>Mask Optional</vt:lpstr>
      <vt:lpstr>Typical Daily Schedule </vt:lpstr>
      <vt:lpstr>Other Activities</vt:lpstr>
      <vt:lpstr>Meals</vt:lpstr>
      <vt:lpstr>Visitation</vt:lpstr>
      <vt:lpstr>Transportation</vt:lpstr>
      <vt:lpstr>Electronic devices</vt:lpstr>
      <vt:lpstr>Communication during the summer program</vt:lpstr>
      <vt:lpstr>Injury or Illness On campus </vt:lpstr>
      <vt:lpstr>Summer Academic Seminar and  evening activities Selection</vt:lpstr>
      <vt:lpstr>Summer Academic Advising </vt:lpstr>
      <vt:lpstr>Summer Forms</vt:lpstr>
      <vt:lpstr>Questions?</vt:lpstr>
      <vt:lpstr>Summer Forms</vt:lpstr>
      <vt:lpstr>See you soon!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Program 2021</dc:title>
  <dc:creator>elonacademy</dc:creator>
  <cp:lastModifiedBy>Denise Teeters</cp:lastModifiedBy>
  <cp:revision>6</cp:revision>
  <cp:lastPrinted>2021-04-16T19:10:42Z</cp:lastPrinted>
  <dcterms:created xsi:type="dcterms:W3CDTF">2021-04-02T15:47:09Z</dcterms:created>
  <dcterms:modified xsi:type="dcterms:W3CDTF">2022-04-05T18:28:38Z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0x010100F8CD64C5BE2F4A4581452EB6B0969587</vt:lpwstr>
  </property>
</Properties>
</file>