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8" r:id="rId13"/>
    <p:sldId id="270" r:id="rId14"/>
    <p:sldId id="271" r:id="rId15"/>
    <p:sldId id="272" r:id="rId16"/>
    <p:sldId id="276" r:id="rId17"/>
    <p:sldId id="277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1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31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D8D5E-6B50-C854-530A-180D1A4AB5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690249-D30A-6F3C-4741-9B9FFDC6E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D4B098-FAD3-F293-E559-BC803411D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ABAC6-C4F1-47F1-A7FF-4F9807860111}" type="datetimeFigureOut">
              <a:rPr lang="en-US" smtClean="0"/>
              <a:t>9/26/23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E93FF3-C501-5D50-B1B5-8A4644AE6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406E97-69BE-6414-2309-DFFCF0B07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2590-63E4-48B7-AB30-12367DB58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734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EF742-3285-7C72-F78F-182B875BA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AEFB45-D256-357D-35FD-582A676AAA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26AE9A-5BA5-DE7E-D3DC-9DB4DD7C5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ABAC6-C4F1-47F1-A7FF-4F9807860111}" type="datetimeFigureOut">
              <a:rPr lang="en-US" smtClean="0"/>
              <a:t>9/26/23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821416-B089-A0D2-7EAF-8FA74BED6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355F02-9F45-3ABE-04EC-BD236E970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2590-63E4-48B7-AB30-12367DB58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801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EAF7CD-DB08-0AA6-7C47-A896BE2CDD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A8CBF5-14A7-DEA9-2365-1B0B89F20B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EA37F9-BA2B-06A7-1FFE-0B0E33B18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ABAC6-C4F1-47F1-A7FF-4F9807860111}" type="datetimeFigureOut">
              <a:rPr lang="en-US" smtClean="0"/>
              <a:t>9/26/23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CF1EC7-8FC0-B9B3-A8D8-8FC1BC8EB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23C26D-72BE-C3A3-FA6C-8F539BA4C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2590-63E4-48B7-AB30-12367DB58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742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650A8-82EA-A962-E90D-DA6B38841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6BF169-5186-E4C2-7586-C4F4D3FFB2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6B1DC5-F898-D6C8-4131-E7A9CFE65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ABAC6-C4F1-47F1-A7FF-4F9807860111}" type="datetimeFigureOut">
              <a:rPr lang="en-US" smtClean="0"/>
              <a:t>9/26/23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510489-EFD7-4FD7-E85C-FCBD541DB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069A27-B687-210C-2AD7-B1674D60E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2590-63E4-48B7-AB30-12367DB58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154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D80BB-06FA-A224-CB82-8CFF02712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0BA648-9172-E2FE-538D-BF7ECEF34D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DDFEA-8509-5E3B-27CA-5A48CED00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ABAC6-C4F1-47F1-A7FF-4F9807860111}" type="datetimeFigureOut">
              <a:rPr lang="en-US" smtClean="0"/>
              <a:t>9/26/23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E1694-C170-2024-BC3E-89267E839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7B260-4398-039B-5FE5-F38A7068F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2590-63E4-48B7-AB30-12367DB58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419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F7E8A-54FE-0ACC-B671-2AF76AED1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E345E6-1BB3-790D-E82F-E8AE896162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DA52C4-CEF2-52C4-67D4-90887C8C5B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9ADF59-2D05-48EA-498F-117528DA9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ABAC6-C4F1-47F1-A7FF-4F9807860111}" type="datetimeFigureOut">
              <a:rPr lang="en-US" smtClean="0"/>
              <a:t>9/26/23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53CB7C-B74E-06E0-563A-E02E203C2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B459DC-AE36-BA1B-7087-D35D143F4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2590-63E4-48B7-AB30-12367DB58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728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84A97-4ECF-3E7A-FE7A-BC7833ED5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A029CA-4830-61DC-33FE-1908CCD16B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FD0B3A-08AD-B15C-90BD-F031084403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D46FD7-045D-CADA-09F5-B204190B47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A05428-887B-5819-F08F-5BC6106E3A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0CDB23-289A-141E-7205-695E2AB3B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ABAC6-C4F1-47F1-A7FF-4F9807860111}" type="datetimeFigureOut">
              <a:rPr lang="en-US" smtClean="0"/>
              <a:t>9/26/23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50C6A3-6FD9-BEB1-7693-47A197DCA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CA50FF-0985-A12D-C2DA-F24EA2510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2590-63E4-48B7-AB30-12367DB58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201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0D822-0DB4-5468-BEFB-129D89FEF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051C71-297E-BE9E-25D4-E128507DD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ABAC6-C4F1-47F1-A7FF-4F9807860111}" type="datetimeFigureOut">
              <a:rPr lang="en-US" smtClean="0"/>
              <a:t>9/26/23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F227FE-437F-E613-473F-1C03C31EB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7302FD-1212-AA7E-0D40-F5155F1D4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2590-63E4-48B7-AB30-12367DB58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35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48610B-A8FC-45A4-CEE9-D4B0161BE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ABAC6-C4F1-47F1-A7FF-4F9807860111}" type="datetimeFigureOut">
              <a:rPr lang="en-US" smtClean="0"/>
              <a:t>9/26/23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B3531A-2147-41DA-0642-DDCBEE90E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8CC5B4-C99F-9B36-3E1A-559792E30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2590-63E4-48B7-AB30-12367DB58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562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86314-F63D-79DF-38F6-C67131534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D13D02-5FF6-7EB4-FD10-C7B59B667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320DBB-D57F-BA05-2422-589C19CB4F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04B2E3-6BB4-4115-506F-CDCC8768C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ABAC6-C4F1-47F1-A7FF-4F9807860111}" type="datetimeFigureOut">
              <a:rPr lang="en-US" smtClean="0"/>
              <a:t>9/26/23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2DAD85-B074-FC18-581C-52D17184B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D1E370-0824-468D-F688-CB6ED2330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2590-63E4-48B7-AB30-12367DB58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75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AEA69-969A-F6C1-25D4-F9839F100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EF2B05-3043-9B87-4E57-142DB843FD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6BB823-2064-1F16-3D14-DC32858D00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148023-8163-1F66-1721-EBBF6A9E4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ABAC6-C4F1-47F1-A7FF-4F9807860111}" type="datetimeFigureOut">
              <a:rPr lang="en-US" smtClean="0"/>
              <a:t>9/26/23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B00A26-0EDF-A145-3478-0AED5B5BC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E4D78C-ACD1-FE5C-7C9A-91740C514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2590-63E4-48B7-AB30-12367DB58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496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DAF27A-FF54-C6C6-8B4D-BAD9CABF4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9B70C8-360B-ACC2-DC78-ADC553CF0E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5E4E83-2D3A-D61E-571D-7336407EBD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ABAC6-C4F1-47F1-A7FF-4F9807860111}" type="datetimeFigureOut">
              <a:rPr lang="en-US" smtClean="0"/>
              <a:t>9/26/23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D1E326-FB81-EBB7-22AE-45E5360F3A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25A8D-D37B-A5AD-FA94-2868600314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52590-63E4-48B7-AB30-12367DB58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690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rthcarolina.edu/" TargetMode="External"/><Relationship Id="rId2" Type="http://schemas.openxmlformats.org/officeDocument/2006/relationships/hyperlink" Target="http://www.cfnc.org/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nccommunitycolleges.edu/" TargetMode="External"/><Relationship Id="rId4" Type="http://schemas.openxmlformats.org/officeDocument/2006/relationships/hyperlink" Target="http://www.ncicu.org/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FCB8294-D4B8-4644-B056-6643316D62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2089" y="3276507"/>
            <a:ext cx="3191435" cy="243858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0E58F11-D76A-8449-BE1A-EEB609DD7034}"/>
              </a:ext>
            </a:extLst>
          </p:cNvPr>
          <p:cNvSpPr/>
          <p:nvPr/>
        </p:nvSpPr>
        <p:spPr>
          <a:xfrm>
            <a:off x="742950" y="902970"/>
            <a:ext cx="10869930" cy="1851660"/>
          </a:xfrm>
          <a:prstGeom prst="rect">
            <a:avLst/>
          </a:prstGeom>
          <a:solidFill>
            <a:srgbClr val="7E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D4CDD8-CF31-DF46-8900-0DAB2E3787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2962655"/>
            <a:ext cx="7068312" cy="3749041"/>
          </a:xfrm>
        </p:spPr>
        <p:txBody>
          <a:bodyPr>
            <a:normAutofit fontScale="92500" lnSpcReduction="10000"/>
          </a:bodyPr>
          <a:lstStyle/>
          <a:p>
            <a:r>
              <a:rPr lang="en-US" sz="3600" b="1" dirty="0">
                <a:solidFill>
                  <a:srgbClr val="B59A57"/>
                </a:solidFill>
                <a:latin typeface="Bembo" panose="02020502050201020203" pitchFamily="18" charset="0"/>
              </a:rPr>
              <a:t>Fredrick Evans</a:t>
            </a:r>
          </a:p>
          <a:p>
            <a:r>
              <a:rPr lang="en-US" sz="3600" b="1" dirty="0">
                <a:solidFill>
                  <a:srgbClr val="B59A57"/>
                </a:solidFill>
                <a:latin typeface="Bembo" panose="02020502050201020203" pitchFamily="18" charset="0"/>
              </a:rPr>
              <a:t>Assistant Director of  Undergraduate Admissions </a:t>
            </a:r>
          </a:p>
          <a:p>
            <a:r>
              <a:rPr lang="en-US" sz="3600" b="1" dirty="0">
                <a:solidFill>
                  <a:srgbClr val="B59A57"/>
                </a:solidFill>
                <a:latin typeface="Bembo" panose="02020502050201020203" pitchFamily="18" charset="0"/>
              </a:rPr>
              <a:t>for Diversity and Access </a:t>
            </a:r>
          </a:p>
          <a:p>
            <a:r>
              <a:rPr lang="en-US" sz="3600" b="1" dirty="0">
                <a:solidFill>
                  <a:srgbClr val="B59A57"/>
                </a:solidFill>
                <a:latin typeface="Bembo" panose="02020502050201020203" pitchFamily="18" charset="0"/>
              </a:rPr>
              <a:t>Elon University</a:t>
            </a:r>
          </a:p>
          <a:p>
            <a:endParaRPr lang="en-US" sz="3600" b="1" dirty="0">
              <a:solidFill>
                <a:srgbClr val="B59A57"/>
              </a:solidFill>
              <a:latin typeface="Bembo" panose="02020502050201020203" pitchFamily="18" charset="0"/>
            </a:endParaRPr>
          </a:p>
          <a:p>
            <a:r>
              <a:rPr lang="en-US" sz="3600" b="1" dirty="0">
                <a:solidFill>
                  <a:srgbClr val="B59A57"/>
                </a:solidFill>
                <a:latin typeface="Bembo" panose="02020502050201020203" pitchFamily="18" charset="0"/>
              </a:rPr>
              <a:t>September 18, 2023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520CCD-FEE3-3C4A-94C4-9704960FEC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8541" y="821618"/>
            <a:ext cx="9144000" cy="1747684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  <a:latin typeface="Bembo" panose="020F0502020204030204" pitchFamily="34" charset="0"/>
                <a:cs typeface="Bembo" panose="020F0502020204030204" pitchFamily="34" charset="0"/>
              </a:rPr>
              <a:t>Know How to Go: </a:t>
            </a:r>
            <a:br>
              <a:rPr lang="en-US" b="1" dirty="0">
                <a:solidFill>
                  <a:schemeClr val="bg1"/>
                </a:solidFill>
                <a:latin typeface="Bembo" panose="020F0502020204030204" pitchFamily="34" charset="0"/>
                <a:cs typeface="Bembo" panose="020F0502020204030204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Bembo" panose="020F0502020204030204" pitchFamily="34" charset="0"/>
                <a:cs typeface="Bembo" panose="020F0502020204030204" pitchFamily="34" charset="0"/>
              </a:rPr>
              <a:t>The College Application Process</a:t>
            </a:r>
          </a:p>
        </p:txBody>
      </p:sp>
    </p:spTree>
    <p:extLst>
      <p:ext uri="{BB962C8B-B14F-4D97-AF65-F5344CB8AC3E}">
        <p14:creationId xmlns:p14="http://schemas.microsoft.com/office/powerpoint/2010/main" val="2809285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1F1738-EA24-CD48-B229-D0A0A9AE9F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96024" y="1387600"/>
            <a:ext cx="8999952" cy="5041159"/>
          </a:xfrm>
          <a:solidFill>
            <a:srgbClr val="B59A57"/>
          </a:solidFill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  <a:latin typeface="Century" panose="02040604050505020304" pitchFamily="18" charset="0"/>
                <a:ea typeface="Verdana" panose="020B0604030504040204" pitchFamily="34" charset="0"/>
                <a:cs typeface="Big Caslon Medium" panose="02000603090000020003" pitchFamily="2" charset="-79"/>
              </a:rPr>
              <a:t>Find out </a:t>
            </a:r>
            <a:r>
              <a:rPr lang="en-US" sz="2400" b="1" i="1" dirty="0">
                <a:solidFill>
                  <a:schemeClr val="bg1"/>
                </a:solidFill>
                <a:latin typeface="Century" panose="02040604050505020304" pitchFamily="18" charset="0"/>
                <a:ea typeface="Verdana" panose="020B0604030504040204" pitchFamily="34" charset="0"/>
                <a:cs typeface="Big Caslon Medium" panose="02000603090000020003" pitchFamily="2" charset="-79"/>
              </a:rPr>
              <a:t>when</a:t>
            </a:r>
            <a:r>
              <a:rPr lang="en-US" sz="2400" dirty="0">
                <a:solidFill>
                  <a:schemeClr val="bg1"/>
                </a:solidFill>
                <a:latin typeface="Century" panose="02040604050505020304" pitchFamily="18" charset="0"/>
                <a:ea typeface="Verdana" panose="020B0604030504040204" pitchFamily="34" charset="0"/>
                <a:cs typeface="Big Caslon Medium" panose="02000603090000020003" pitchFamily="2" charset="-79"/>
              </a:rPr>
              <a:t> these dates are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  <a:latin typeface="Century" panose="02040604050505020304" pitchFamily="18" charset="0"/>
                <a:ea typeface="Verdana" panose="020B0604030504040204" pitchFamily="34" charset="0"/>
                <a:cs typeface="Big Caslon Medium" panose="02000603090000020003" pitchFamily="2" charset="-79"/>
              </a:rPr>
              <a:t>Figure out </a:t>
            </a:r>
            <a:r>
              <a:rPr lang="en-US" sz="2400" b="1" i="1" dirty="0">
                <a:solidFill>
                  <a:schemeClr val="bg1"/>
                </a:solidFill>
                <a:latin typeface="Century" panose="02040604050505020304" pitchFamily="18" charset="0"/>
                <a:ea typeface="Verdana" panose="020B0604030504040204" pitchFamily="34" charset="0"/>
                <a:cs typeface="Big Caslon Medium" panose="02000603090000020003" pitchFamily="2" charset="-79"/>
              </a:rPr>
              <a:t>how</a:t>
            </a:r>
            <a:r>
              <a:rPr lang="en-US" sz="2400" dirty="0">
                <a:solidFill>
                  <a:schemeClr val="bg1"/>
                </a:solidFill>
                <a:latin typeface="Century" panose="02040604050505020304" pitchFamily="18" charset="0"/>
                <a:ea typeface="Verdana" panose="020B0604030504040204" pitchFamily="34" charset="0"/>
                <a:cs typeface="Big Caslon Medium" panose="02000603090000020003" pitchFamily="2" charset="-79"/>
              </a:rPr>
              <a:t> you will support your student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i="1" dirty="0">
                <a:solidFill>
                  <a:schemeClr val="bg1"/>
                </a:solidFill>
                <a:latin typeface="Century" panose="02040604050505020304" pitchFamily="18" charset="0"/>
                <a:ea typeface="Verdana" panose="020B0604030504040204" pitchFamily="34" charset="0"/>
                <a:cs typeface="Big Caslon Medium" panose="02000603090000020003" pitchFamily="2" charset="-79"/>
              </a:rPr>
              <a:t>Who</a:t>
            </a:r>
            <a:r>
              <a:rPr lang="en-US" sz="2400" dirty="0">
                <a:solidFill>
                  <a:schemeClr val="bg1"/>
                </a:solidFill>
                <a:latin typeface="Century" panose="02040604050505020304" pitchFamily="18" charset="0"/>
                <a:ea typeface="Verdana" panose="020B0604030504040204" pitchFamily="34" charset="0"/>
                <a:cs typeface="Big Caslon Medium" panose="02000603090000020003" pitchFamily="2" charset="-79"/>
              </a:rPr>
              <a:t> can you talk to about these decisions?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  <a:latin typeface="Century" panose="02040604050505020304" pitchFamily="18" charset="0"/>
                <a:ea typeface="Verdana" panose="020B0604030504040204" pitchFamily="34" charset="0"/>
                <a:cs typeface="Big Caslon Medium" panose="02000603090000020003" pitchFamily="2" charset="-79"/>
              </a:rPr>
              <a:t>What does the decision </a:t>
            </a:r>
            <a:r>
              <a:rPr lang="en-US" sz="2400" b="1" i="1" dirty="0">
                <a:solidFill>
                  <a:schemeClr val="bg1"/>
                </a:solidFill>
                <a:latin typeface="Century" panose="02040604050505020304" pitchFamily="18" charset="0"/>
                <a:ea typeface="Verdana" panose="020B0604030504040204" pitchFamily="34" charset="0"/>
                <a:cs typeface="Big Caslon Medium" panose="02000603090000020003" pitchFamily="2" charset="-79"/>
              </a:rPr>
              <a:t>mean</a:t>
            </a:r>
            <a:r>
              <a:rPr lang="en-US" sz="2400" dirty="0">
                <a:solidFill>
                  <a:schemeClr val="bg1"/>
                </a:solidFill>
                <a:latin typeface="Century" panose="02040604050505020304" pitchFamily="18" charset="0"/>
                <a:ea typeface="Verdana" panose="020B0604030504040204" pitchFamily="34" charset="0"/>
                <a:cs typeface="Big Caslon Medium" panose="02000603090000020003" pitchFamily="2" charset="-79"/>
              </a:rPr>
              <a:t>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entury" panose="02040604050505020304" pitchFamily="18" charset="0"/>
                <a:ea typeface="Verdana" panose="020B0604030504040204" pitchFamily="34" charset="0"/>
                <a:cs typeface="Big Caslon Medium" panose="02000603090000020003" pitchFamily="2" charset="-79"/>
              </a:rPr>
              <a:t>Admitted/Accepted – May 1st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entury" panose="02040604050505020304" pitchFamily="18" charset="0"/>
                <a:ea typeface="Verdana" panose="020B0604030504040204" pitchFamily="34" charset="0"/>
                <a:cs typeface="Big Caslon Medium" panose="02000603090000020003" pitchFamily="2" charset="-79"/>
              </a:rPr>
              <a:t>Enrolling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entury" panose="02040604050505020304" pitchFamily="18" charset="0"/>
                <a:ea typeface="Verdana" panose="020B0604030504040204" pitchFamily="34" charset="0"/>
                <a:cs typeface="Big Caslon Medium" panose="02000603090000020003" pitchFamily="2" charset="-79"/>
              </a:rPr>
              <a:t>Housing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entury" panose="02040604050505020304" pitchFamily="18" charset="0"/>
                <a:ea typeface="Verdana" panose="020B0604030504040204" pitchFamily="34" charset="0"/>
                <a:cs typeface="Big Caslon Medium" panose="02000603090000020003" pitchFamily="2" charset="-79"/>
              </a:rPr>
              <a:t>Scholarships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entury" panose="02040604050505020304" pitchFamily="18" charset="0"/>
                <a:ea typeface="Verdana" panose="020B0604030504040204" pitchFamily="34" charset="0"/>
                <a:cs typeface="Big Caslon Medium" panose="02000603090000020003" pitchFamily="2" charset="-79"/>
              </a:rPr>
              <a:t>Declined/Denied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entury" panose="02040604050505020304" pitchFamily="18" charset="0"/>
                <a:ea typeface="Verdana" panose="020B0604030504040204" pitchFamily="34" charset="0"/>
                <a:cs typeface="Big Caslon Medium" panose="02000603090000020003" pitchFamily="2" charset="-79"/>
              </a:rPr>
              <a:t>Deferred/Hold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entury" panose="02040604050505020304" pitchFamily="18" charset="0"/>
                <a:ea typeface="Verdana" panose="020B0604030504040204" pitchFamily="34" charset="0"/>
                <a:cs typeface="Big Caslon Medium" panose="02000603090000020003" pitchFamily="2" charset="-79"/>
              </a:rPr>
              <a:t>Wait List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  <a:latin typeface="Century" panose="02040604050505020304" pitchFamily="18" charset="0"/>
                <a:ea typeface="Verdana" panose="020B0604030504040204" pitchFamily="34" charset="0"/>
                <a:cs typeface="Big Caslon Medium" panose="02000603090000020003" pitchFamily="2" charset="-79"/>
              </a:rPr>
              <a:t>Try not to compare</a:t>
            </a:r>
            <a:endParaRPr lang="en-US" sz="2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E65E8A-D8F2-E343-BFE7-553ABF4A9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429241"/>
            <a:ext cx="10515602" cy="806217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Bembo" panose="02020502050201020203" pitchFamily="18" charset="0"/>
              </a:rPr>
              <a:t>Tips for Families </a:t>
            </a:r>
            <a:r>
              <a:rPr lang="en-US" sz="4400" b="1" dirty="0">
                <a:solidFill>
                  <a:schemeClr val="bg1"/>
                </a:solidFill>
                <a:latin typeface="Bembo" panose="02020502050201020203" pitchFamily="18" charset="0"/>
              </a:rPr>
              <a:t>when decisions are released</a:t>
            </a:r>
          </a:p>
        </p:txBody>
      </p:sp>
    </p:spTree>
    <p:extLst>
      <p:ext uri="{BB962C8B-B14F-4D97-AF65-F5344CB8AC3E}">
        <p14:creationId xmlns:p14="http://schemas.microsoft.com/office/powerpoint/2010/main" val="29364062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9A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686EE-EF66-5344-A1DB-56F98C0EE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9843"/>
            <a:ext cx="10515600" cy="1120845"/>
          </a:xfrm>
          <a:solidFill>
            <a:srgbClr val="7E0000"/>
          </a:solidFill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  <a:latin typeface="Bembo" panose="02020502050201020203" pitchFamily="18" charset="0"/>
              </a:rPr>
              <a:t>Good Questions your Student Should Ask Admissions at a College Fair :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E407D5-CA0F-924A-B4B5-AF540E84F7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08314"/>
            <a:ext cx="6023114" cy="4591877"/>
          </a:xfrm>
          <a:solidFill>
            <a:srgbClr val="7E0000"/>
          </a:solidFill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200" dirty="0">
                <a:solidFill>
                  <a:schemeClr val="bg1"/>
                </a:solidFill>
                <a:latin typeface="Century" panose="020406040505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How will you calculate my GPA for admission?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200" dirty="0">
                <a:solidFill>
                  <a:schemeClr val="bg1"/>
                </a:solidFill>
                <a:latin typeface="Century" panose="020406040505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How do you use SAT/ACT scores? Highest total score, combined best score, an average of all scores, etc.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200" dirty="0">
                <a:solidFill>
                  <a:schemeClr val="bg1"/>
                </a:solidFill>
                <a:latin typeface="Century" panose="020406040505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How much are extracurricular activities considered?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200" dirty="0">
                <a:solidFill>
                  <a:schemeClr val="bg1"/>
                </a:solidFill>
                <a:latin typeface="Century" panose="020406040505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How do you consider demonstrated interest? 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200" dirty="0">
                <a:solidFill>
                  <a:schemeClr val="bg1"/>
                </a:solidFill>
                <a:latin typeface="Century" panose="020406040505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If I choose to send additional information, will it be considered?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200" dirty="0">
                <a:solidFill>
                  <a:schemeClr val="bg1"/>
                </a:solidFill>
                <a:latin typeface="Century" panose="020406040505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Are specific courses required in high school to be eligible for admission?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9C223F-3277-144D-8B0F-DD4F33DB42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9852" y="2577366"/>
            <a:ext cx="4575313" cy="304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0115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9A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686EE-EF66-5344-A1DB-56F98C0EE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9843"/>
            <a:ext cx="10515600" cy="1120845"/>
          </a:xfrm>
          <a:solidFill>
            <a:srgbClr val="7E0000"/>
          </a:solidFill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  <a:latin typeface="Bembo" panose="02020502050201020203" pitchFamily="18" charset="0"/>
              </a:rPr>
              <a:t>Tips with Interacting with an Admissions Counselor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E407D5-CA0F-924A-B4B5-AF540E84F7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08314"/>
            <a:ext cx="10436352" cy="4591877"/>
          </a:xfrm>
          <a:solidFill>
            <a:srgbClr val="7E0000"/>
          </a:solidFill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Bembo" panose="02020502050201020203" pitchFamily="18" charset="0"/>
              </a:rPr>
              <a:t>In email: check spelling and grammar!</a:t>
            </a:r>
          </a:p>
          <a:p>
            <a:pPr lvl="1"/>
            <a:r>
              <a:rPr lang="en-US" sz="3200" b="1" u="sng" dirty="0">
                <a:solidFill>
                  <a:schemeClr val="bg1"/>
                </a:solidFill>
                <a:latin typeface="Bembo" panose="02020502050201020203" pitchFamily="18" charset="0"/>
              </a:rPr>
              <a:t>College is spelled college not collage</a:t>
            </a:r>
          </a:p>
          <a:p>
            <a:r>
              <a:rPr lang="en-US" sz="3600" dirty="0">
                <a:solidFill>
                  <a:schemeClr val="bg1"/>
                </a:solidFill>
                <a:latin typeface="Bembo" panose="02020502050201020203" pitchFamily="18" charset="0"/>
              </a:rPr>
              <a:t>Always have a subject in the email line and a greeting in the body</a:t>
            </a:r>
          </a:p>
          <a:p>
            <a:r>
              <a:rPr lang="en-US" sz="3600" dirty="0">
                <a:solidFill>
                  <a:schemeClr val="bg1"/>
                </a:solidFill>
                <a:latin typeface="Bembo" panose="02020502050201020203" pitchFamily="18" charset="0"/>
              </a:rPr>
              <a:t>Look up your question online before asking</a:t>
            </a:r>
          </a:p>
          <a:p>
            <a:r>
              <a:rPr lang="en-US" sz="3600" dirty="0">
                <a:solidFill>
                  <a:schemeClr val="bg1"/>
                </a:solidFill>
                <a:latin typeface="Bembo" panose="02020502050201020203" pitchFamily="18" charset="0"/>
              </a:rPr>
              <a:t>Students: Take lead of conversations</a:t>
            </a:r>
          </a:p>
          <a:p>
            <a:r>
              <a:rPr lang="en-US" sz="3600" dirty="0">
                <a:solidFill>
                  <a:schemeClr val="bg1"/>
                </a:solidFill>
                <a:latin typeface="Bembo" panose="02020502050201020203" pitchFamily="18" charset="0"/>
              </a:rPr>
              <a:t>Be yourself!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528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1F1738-EA24-CD48-B229-D0A0A9AE9F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93913" y="2066736"/>
            <a:ext cx="4467759" cy="3601843"/>
          </a:xfrm>
          <a:solidFill>
            <a:srgbClr val="B59A57"/>
          </a:solidFill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  <a:latin typeface="Century" panose="02040604050505020304" pitchFamily="18" charset="0"/>
                <a:ea typeface="Verdana" panose="020B0604030504040204" pitchFamily="34" charset="0"/>
                <a:cs typeface="Big Caslon Medium" panose="02000603090000020003" pitchFamily="2" charset="-79"/>
              </a:rPr>
              <a:t>Attend with your student if possible.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solidFill>
                <a:schemeClr val="bg1"/>
              </a:solidFill>
              <a:latin typeface="Century" panose="02040604050505020304" pitchFamily="18" charset="0"/>
              <a:ea typeface="Verdana" panose="020B0604030504040204" pitchFamily="34" charset="0"/>
              <a:cs typeface="Big Caslon Medium" panose="02000603090000020003" pitchFamily="2" charset="-79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  <a:latin typeface="Century" panose="02040604050505020304" pitchFamily="18" charset="0"/>
                <a:ea typeface="Verdana" panose="020B0604030504040204" pitchFamily="34" charset="0"/>
                <a:cs typeface="Big Caslon Medium" panose="02000603090000020003" pitchFamily="2" charset="-79"/>
              </a:rPr>
              <a:t>Allow your student to ask the questions.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solidFill>
                <a:schemeClr val="bg1"/>
              </a:solidFill>
              <a:latin typeface="Century" panose="02040604050505020304" pitchFamily="18" charset="0"/>
              <a:ea typeface="Verdana" panose="020B0604030504040204" pitchFamily="34" charset="0"/>
              <a:cs typeface="Big Caslon Medium" panose="02000603090000020003" pitchFamily="2" charset="-79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  <a:latin typeface="Century" panose="02040604050505020304" pitchFamily="18" charset="0"/>
                <a:ea typeface="Verdana" panose="020B0604030504040204" pitchFamily="34" charset="0"/>
                <a:cs typeface="Big Caslon Medium" panose="02000603090000020003" pitchFamily="2" charset="-79"/>
              </a:rPr>
              <a:t>Observe what colleges they think are important. 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6D2C6D77-5DBF-2B43-8649-B88BCD057F6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0340" b="10340"/>
          <a:stretch>
            <a:fillRect/>
          </a:stretch>
        </p:blipFill>
        <p:spPr>
          <a:xfrm>
            <a:off x="6304585" y="1864485"/>
            <a:ext cx="5050804" cy="4006347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E65E8A-D8F2-E343-BFE7-553ABF4A9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723" y="383204"/>
            <a:ext cx="10838554" cy="806217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Bembo" panose="02020502050201020203" pitchFamily="18" charset="0"/>
              </a:rPr>
              <a:t>Tips for Families </a:t>
            </a:r>
            <a:r>
              <a:rPr lang="en-US" sz="4400" b="1" i="1" dirty="0">
                <a:solidFill>
                  <a:schemeClr val="bg1"/>
                </a:solidFill>
                <a:latin typeface="Bembo" panose="02020502050201020203" pitchFamily="18" charset="0"/>
              </a:rPr>
              <a:t>when attending a college fair</a:t>
            </a:r>
          </a:p>
        </p:txBody>
      </p:sp>
    </p:spTree>
    <p:extLst>
      <p:ext uri="{BB962C8B-B14F-4D97-AF65-F5344CB8AC3E}">
        <p14:creationId xmlns:p14="http://schemas.microsoft.com/office/powerpoint/2010/main" val="37318655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9A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686EE-EF66-5344-A1DB-56F98C0EE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9843"/>
            <a:ext cx="10515600" cy="1120845"/>
          </a:xfrm>
          <a:solidFill>
            <a:srgbClr val="7E0000"/>
          </a:solidFill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  <a:latin typeface="Bembo" panose="02020502050201020203" pitchFamily="18" charset="0"/>
              </a:rPr>
              <a:t>Tips for Families </a:t>
            </a:r>
            <a:r>
              <a:rPr lang="en-US" b="1" i="1" dirty="0">
                <a:solidFill>
                  <a:schemeClr val="bg1"/>
                </a:solidFill>
                <a:latin typeface="Bembo" panose="02020502050201020203" pitchFamily="18" charset="0"/>
              </a:rPr>
              <a:t>regarding General Admissions Information	</a:t>
            </a:r>
            <a:endParaRPr lang="en-US" b="1" i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E407D5-CA0F-924A-B4B5-AF540E84F7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87895" y="2002804"/>
            <a:ext cx="7858539" cy="4060066"/>
          </a:xfrm>
          <a:solidFill>
            <a:srgbClr val="7E0000"/>
          </a:solidFill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  <a:latin typeface="Century" panose="02040604050505020304" pitchFamily="18" charset="0"/>
              </a:rPr>
              <a:t>Take time to visit the schools you are seriously considering. (virtually or in-person)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  <a:latin typeface="Century" panose="02040604050505020304" pitchFamily="18" charset="0"/>
              </a:rPr>
              <a:t>Think- Would you buy  a car without test driving it first? 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  <a:latin typeface="Century" panose="02040604050505020304" pitchFamily="18" charset="0"/>
              </a:rPr>
              <a:t>Never  hesitate to contact the Admissions Office if you have questions or concerns while deciding.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  <a:latin typeface="Century" panose="02040604050505020304" pitchFamily="18" charset="0"/>
              </a:rPr>
              <a:t>Apply sooner rather than later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  <a:latin typeface="Century" panose="02040604050505020304" pitchFamily="18" charset="0"/>
              </a:rPr>
              <a:t>FERPA - Family Educational Rights and Privacy Act 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045B11-5EB0-0347-ACF0-92D9161647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9043"/>
          <a:stretch/>
        </p:blipFill>
        <p:spPr>
          <a:xfrm>
            <a:off x="9241183" y="2674179"/>
            <a:ext cx="2387600" cy="2352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821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1F1738-EA24-CD48-B229-D0A0A9AE9F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7" y="1844799"/>
            <a:ext cx="10292039" cy="4138557"/>
          </a:xfrm>
          <a:solidFill>
            <a:srgbClr val="B59A57"/>
          </a:solidFill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  <a:latin typeface="Century" panose="02040604050505020304" pitchFamily="18" charset="0"/>
                <a:ea typeface="Verdana" panose="020B0604030504040204" pitchFamily="34" charset="0"/>
                <a:cs typeface="Big Caslon Medium" panose="02000603090000020003" pitchFamily="2" charset="-79"/>
              </a:rPr>
              <a:t>Apply as early as possible.  As spaces fill, admission often becomes increasingly competitive, especially at schools with rolling admission. 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solidFill>
                <a:schemeClr val="bg1"/>
              </a:solidFill>
              <a:latin typeface="Century" panose="02040604050505020304" pitchFamily="18" charset="0"/>
              <a:ea typeface="Verdana" panose="020B0604030504040204" pitchFamily="34" charset="0"/>
              <a:cs typeface="Big Caslon Medium" panose="02000603090000020003" pitchFamily="2" charset="-79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  <a:latin typeface="Century" panose="02040604050505020304" pitchFamily="18" charset="0"/>
                <a:ea typeface="Verdana" panose="020B0604030504040204" pitchFamily="34" charset="0"/>
                <a:cs typeface="Big Caslon Medium" panose="02000603090000020003" pitchFamily="2" charset="-79"/>
              </a:rPr>
              <a:t>Colleges are like people; we have different personalities and can come across differently online (or in print) than we are in person….Take the time to get to know a school well before you make a commitment. You are about to make a significant investment of your time  and money.  It’s important that YOU take the lead in choosing the right college.  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E65E8A-D8F2-E343-BFE7-553ABF4A9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429241"/>
            <a:ext cx="10515602" cy="806217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Bembo" panose="02020502050201020203" pitchFamily="18" charset="0"/>
              </a:rPr>
              <a:t>My best advice……</a:t>
            </a:r>
            <a:endParaRPr lang="en-US" sz="4400" b="1" dirty="0">
              <a:solidFill>
                <a:schemeClr val="bg1"/>
              </a:solidFill>
              <a:latin typeface="Bembo" panose="02020502050201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3380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1F1738-EA24-CD48-B229-D0A0A9AE9F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7" y="1469895"/>
            <a:ext cx="10292039" cy="4583960"/>
          </a:xfrm>
          <a:solidFill>
            <a:srgbClr val="B59A57"/>
          </a:solidFill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200" dirty="0">
                <a:solidFill>
                  <a:schemeClr val="bg1"/>
                </a:solidFill>
                <a:latin typeface="Century" panose="02040604050505020304" pitchFamily="18" charset="0"/>
              </a:rPr>
              <a:t>School Counselor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>
                <a:solidFill>
                  <a:schemeClr val="bg1"/>
                </a:solidFill>
                <a:latin typeface="Century" panose="02040604050505020304" pitchFamily="18" charset="0"/>
              </a:rPr>
              <a:t>Admissions counselors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>
                <a:solidFill>
                  <a:schemeClr val="bg1"/>
                </a:solidFill>
                <a:latin typeface="Century" panose="02040604050505020304" pitchFamily="18" charset="0"/>
              </a:rPr>
              <a:t>College’s financial aid office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>
                <a:solidFill>
                  <a:schemeClr val="bg1"/>
                </a:solidFill>
                <a:latin typeface="Century" panose="02040604050505020304" pitchFamily="18" charset="0"/>
              </a:rPr>
              <a:t>Teacher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>
                <a:solidFill>
                  <a:schemeClr val="bg1"/>
                </a:solidFill>
                <a:latin typeface="Century" panose="02040604050505020304" pitchFamily="18" charset="0"/>
              </a:rPr>
              <a:t>Recommenders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>
                <a:solidFill>
                  <a:schemeClr val="bg1"/>
                </a:solidFill>
                <a:latin typeface="Century" panose="02040604050505020304" pitchFamily="18" charset="0"/>
              </a:rPr>
              <a:t>Elon Academy staff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>
                <a:solidFill>
                  <a:schemeClr val="bg1"/>
                </a:solidFill>
                <a:latin typeface="Century" panose="02040604050505020304" pitchFamily="18" charset="0"/>
              </a:rPr>
              <a:t>Your Family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b="1" dirty="0">
                <a:solidFill>
                  <a:schemeClr val="bg1"/>
                </a:solidFill>
                <a:latin typeface="Century" panose="02040604050505020304" pitchFamily="18" charset="0"/>
              </a:rPr>
              <a:t>YOU!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E65E8A-D8F2-E343-BFE7-553ABF4A9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429241"/>
            <a:ext cx="10515602" cy="806217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Bembo" panose="02020502050201020203" pitchFamily="18" charset="0"/>
              </a:rPr>
              <a:t>VIP’s</a:t>
            </a:r>
            <a:endParaRPr lang="en-US" sz="4400" b="1" dirty="0">
              <a:solidFill>
                <a:schemeClr val="bg1"/>
              </a:solidFill>
              <a:latin typeface="Bembo" panose="02020502050201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7379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B0A6-85E6-DEFD-1550-72D3A6D3B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Finish Strong!</a:t>
            </a:r>
          </a:p>
        </p:txBody>
      </p:sp>
      <p:pic>
        <p:nvPicPr>
          <p:cNvPr id="6" name="Content Placeholder 5" descr="A black marker on a white paper&#10;&#10;Description automatically generated">
            <a:extLst>
              <a:ext uri="{FF2B5EF4-FFF2-40B4-BE49-F238E27FC236}">
                <a16:creationId xmlns:a16="http://schemas.microsoft.com/office/drawing/2014/main" id="{5B8E5809-D958-E6ED-4574-C6D693B4AB4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576" y="650234"/>
            <a:ext cx="4974336" cy="5842641"/>
          </a:xfrm>
        </p:spPr>
      </p:pic>
    </p:spTree>
    <p:extLst>
      <p:ext uri="{BB962C8B-B14F-4D97-AF65-F5344CB8AC3E}">
        <p14:creationId xmlns:p14="http://schemas.microsoft.com/office/powerpoint/2010/main" val="23643790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9A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686EE-EF66-5344-A1DB-56F98C0EE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9843"/>
            <a:ext cx="10515600" cy="1120845"/>
          </a:xfrm>
          <a:solidFill>
            <a:srgbClr val="7E0000"/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Bembo" panose="02020502050201020203" pitchFamily="18" charset="0"/>
              </a:rPr>
              <a:t>Useful Resources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E407D5-CA0F-924A-B4B5-AF540E84F7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868557"/>
            <a:ext cx="10439400" cy="4750903"/>
          </a:xfrm>
          <a:solidFill>
            <a:srgbClr val="7E0000"/>
          </a:solidFill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entury" panose="02040604050505020304" pitchFamily="18" charset="0"/>
              </a:rPr>
              <a:t>The College Foundation of North Carolina (CFNC)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Century" panose="020406040505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www.cfnc.org</a:t>
            </a:r>
            <a:endParaRPr lang="en-US" dirty="0">
              <a:solidFill>
                <a:schemeClr val="bg1"/>
              </a:solidFill>
              <a:latin typeface="Century" panose="02040604050505020304" pitchFamily="18" charset="0"/>
            </a:endParaRPr>
          </a:p>
          <a:p>
            <a:pPr marL="457200" lvl="1" indent="0">
              <a:buNone/>
            </a:pPr>
            <a:endParaRPr lang="en-US" dirty="0">
              <a:solidFill>
                <a:schemeClr val="bg1"/>
              </a:solidFill>
              <a:latin typeface="Century" panose="02040604050505020304" pitchFamily="18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Century" panose="02040604050505020304" pitchFamily="18" charset="0"/>
              </a:rPr>
              <a:t>The University of North Carolina General Administration Homepage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Century" panose="020406040505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www.northcarolina.edu</a:t>
            </a:r>
            <a:endParaRPr lang="en-US" dirty="0">
              <a:solidFill>
                <a:schemeClr val="bg1"/>
              </a:solidFill>
              <a:latin typeface="Century" panose="02040604050505020304" pitchFamily="18" charset="0"/>
            </a:endParaRPr>
          </a:p>
          <a:p>
            <a:pPr marL="457200" lvl="1" indent="0">
              <a:buNone/>
            </a:pPr>
            <a:endParaRPr lang="en-US" dirty="0">
              <a:solidFill>
                <a:schemeClr val="bg1"/>
              </a:solidFill>
              <a:latin typeface="Century" panose="02040604050505020304" pitchFamily="18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Century" panose="02040604050505020304" pitchFamily="18" charset="0"/>
              </a:rPr>
              <a:t>The North Carolina  Independent Colleges and Universities (NCICU) Homepage</a:t>
            </a:r>
          </a:p>
          <a:p>
            <a:pPr marL="553720" lvl="2"/>
            <a:r>
              <a:rPr lang="en-US" dirty="0">
                <a:solidFill>
                  <a:schemeClr val="bg1"/>
                </a:solidFill>
                <a:latin typeface="Century" panose="020406040505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www.ncicu.org</a:t>
            </a:r>
            <a:endParaRPr lang="en-US" dirty="0">
              <a:solidFill>
                <a:schemeClr val="bg1"/>
              </a:solidFill>
              <a:latin typeface="Century" panose="02040604050505020304" pitchFamily="18" charset="0"/>
            </a:endParaRPr>
          </a:p>
          <a:p>
            <a:pPr marL="325120" lvl="2" indent="0">
              <a:buNone/>
            </a:pPr>
            <a:endParaRPr lang="en-US" dirty="0">
              <a:solidFill>
                <a:schemeClr val="bg1"/>
              </a:solidFill>
              <a:latin typeface="Century" panose="02040604050505020304" pitchFamily="18" charset="0"/>
            </a:endParaRPr>
          </a:p>
          <a:p>
            <a:pPr marL="274320" lvl="1"/>
            <a:r>
              <a:rPr lang="en-US" dirty="0">
                <a:solidFill>
                  <a:schemeClr val="bg1"/>
                </a:solidFill>
                <a:latin typeface="Century" panose="02040604050505020304" pitchFamily="18" charset="0"/>
              </a:rPr>
              <a:t>North Carolina Community College System</a:t>
            </a:r>
          </a:p>
          <a:p>
            <a:pPr marL="553720" lvl="2"/>
            <a:r>
              <a:rPr lang="en-US" sz="2100" dirty="0">
                <a:solidFill>
                  <a:schemeClr val="bg1"/>
                </a:solidFill>
                <a:latin typeface="Century" panose="020406040505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www.nccommunitycolleges.edu</a:t>
            </a:r>
            <a:endParaRPr lang="en-US" dirty="0">
              <a:solidFill>
                <a:schemeClr val="bg1"/>
              </a:solidFill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9277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53812" y="-28729"/>
            <a:ext cx="12192000" cy="2588273"/>
            <a:chOff x="0" y="0"/>
            <a:chExt cx="6186311" cy="131330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1313309"/>
            </a:xfrm>
            <a:custGeom>
              <a:avLst/>
              <a:gdLst/>
              <a:ahLst/>
              <a:cxnLst/>
              <a:rect l="l" t="t" r="r" b="b"/>
              <a:pathLst>
                <a:path w="6186311" h="1313309">
                  <a:moveTo>
                    <a:pt x="0" y="0"/>
                  </a:moveTo>
                  <a:lnTo>
                    <a:pt x="6186311" y="0"/>
                  </a:lnTo>
                  <a:lnTo>
                    <a:pt x="6186311" y="1313309"/>
                  </a:lnTo>
                  <a:lnTo>
                    <a:pt x="0" y="131330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5164666" y="692150"/>
            <a:ext cx="6702985" cy="5158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3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97" b="0" i="0" u="none" strike="noStrike" kern="1200" cap="none" spc="0" normalizeH="0" baseline="0" noProof="0" dirty="0">
                <a:ln>
                  <a:noFill/>
                </a:ln>
                <a:solidFill>
                  <a:srgbClr val="B59A57"/>
                </a:solidFill>
                <a:effectLst/>
                <a:uLnTx/>
                <a:uFillTx/>
                <a:latin typeface="Century" panose="02040604050505020304" pitchFamily="18" charset="0"/>
              </a:rPr>
              <a:t>Fredrick Evans</a:t>
            </a:r>
          </a:p>
          <a:p>
            <a:pPr marL="0" marR="0" lvl="0" indent="0" algn="l" defTabSz="914400" rtl="0" eaLnBrk="1" fontAlgn="auto" latinLnBrk="0" hangingPunct="1">
              <a:lnSpc>
                <a:spcPts val="73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97" b="0" i="0" u="none" strike="noStrike" kern="1200" cap="none" spc="0" normalizeH="0" baseline="0" noProof="0" dirty="0">
              <a:ln>
                <a:noFill/>
              </a:ln>
              <a:solidFill>
                <a:srgbClr val="B59A57"/>
              </a:solidFill>
              <a:effectLst/>
              <a:uLnTx/>
              <a:uFillTx/>
              <a:latin typeface="Century" panose="020406040505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515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99" b="0" i="0" u="none" strike="noStrike" kern="1200" cap="none" spc="0" normalizeH="0" baseline="0" noProof="0" dirty="0">
                <a:ln>
                  <a:noFill/>
                </a:ln>
                <a:solidFill>
                  <a:srgbClr val="B59A57"/>
                </a:solidFill>
                <a:effectLst/>
                <a:uLnTx/>
                <a:uFillTx/>
                <a:latin typeface="Century" panose="02040604050505020304" pitchFamily="18" charset="0"/>
              </a:rPr>
              <a:t>fevans2@elon.edu</a:t>
            </a:r>
          </a:p>
          <a:p>
            <a:pPr marL="0" marR="0" lvl="0" indent="0" algn="l" defTabSz="914400" rtl="0" eaLnBrk="1" fontAlgn="auto" latinLnBrk="0" hangingPunct="1">
              <a:lnSpc>
                <a:spcPts val="515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299" b="0" i="0" u="none" strike="noStrike" kern="1200" cap="none" spc="0" normalizeH="0" baseline="0" noProof="0" dirty="0">
              <a:ln>
                <a:noFill/>
              </a:ln>
              <a:solidFill>
                <a:srgbClr val="B59A57"/>
              </a:solidFill>
              <a:effectLst/>
              <a:uLnTx/>
              <a:uFillTx/>
              <a:latin typeface="Century" panose="020406040505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515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99" b="0" i="0" u="none" strike="noStrike" kern="1200" cap="none" spc="0" normalizeH="0" baseline="0" noProof="0" dirty="0">
                <a:ln>
                  <a:noFill/>
                </a:ln>
                <a:solidFill>
                  <a:srgbClr val="B59A57"/>
                </a:solidFill>
                <a:effectLst/>
                <a:uLnTx/>
                <a:uFillTx/>
                <a:latin typeface="Century" panose="02040604050505020304" pitchFamily="18" charset="0"/>
              </a:rPr>
              <a:t>336-278-7679 (office)</a:t>
            </a:r>
          </a:p>
          <a:p>
            <a:pPr marL="0" marR="0" lvl="0" indent="0" algn="l" defTabSz="914400" rtl="0" eaLnBrk="1" fontAlgn="auto" latinLnBrk="0" hangingPunct="1">
              <a:lnSpc>
                <a:spcPts val="515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99" b="0" i="0" u="none" strike="noStrike" kern="1200" cap="none" spc="0" normalizeH="0" baseline="0" noProof="0" dirty="0">
                <a:ln>
                  <a:noFill/>
                </a:ln>
                <a:solidFill>
                  <a:srgbClr val="B59A57"/>
                </a:solidFill>
                <a:effectLst/>
                <a:uLnTx/>
                <a:uFillTx/>
                <a:latin typeface="Century" panose="02040604050505020304" pitchFamily="18" charset="0"/>
              </a:rPr>
              <a:t>336-520-9790 (mobile/text)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5164666" y="5970777"/>
            <a:ext cx="7998234" cy="630116"/>
            <a:chOff x="0" y="1277613"/>
            <a:chExt cx="15996468" cy="1260232"/>
          </a:xfrm>
        </p:grpSpPr>
        <p:sp>
          <p:nvSpPr>
            <p:cNvPr id="12" name="TextBox 12"/>
            <p:cNvSpPr txBox="1"/>
            <p:nvPr/>
          </p:nvSpPr>
          <p:spPr>
            <a:xfrm>
              <a:off x="0" y="1277613"/>
              <a:ext cx="13747044" cy="6199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2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2249424" y="1659271"/>
              <a:ext cx="13747044" cy="8785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36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entury" panose="02040604050505020304" pitchFamily="18" charset="0"/>
                </a:rPr>
                <a:t>Elon Open House: October 7th</a:t>
              </a:r>
            </a:p>
          </p:txBody>
        </p:sp>
      </p:grpSp>
      <p:pic>
        <p:nvPicPr>
          <p:cNvPr id="5" name="Picture 4" descr="A person in a suit&#10;&#10;Description automatically generated">
            <a:extLst>
              <a:ext uri="{FF2B5EF4-FFF2-40B4-BE49-F238E27FC236}">
                <a16:creationId xmlns:a16="http://schemas.microsoft.com/office/drawing/2014/main" id="{C1849856-B2E5-3BB4-2ED4-7945F9E672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812" y="-150876"/>
            <a:ext cx="4468085" cy="700887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1F1738-EA24-CD48-B229-D0A0A9AE9F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1" y="1170432"/>
            <a:ext cx="7001183" cy="5541264"/>
          </a:xfrm>
          <a:solidFill>
            <a:srgbClr val="B59A57"/>
          </a:solidFill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1800" dirty="0">
                <a:solidFill>
                  <a:schemeClr val="bg1"/>
                </a:solidFill>
                <a:latin typeface="Century" panose="02040604050505020304" pitchFamily="18" charset="0"/>
                <a:ea typeface="Verdana" panose="020B0604030504040204" pitchFamily="34" charset="0"/>
                <a:cs typeface="Big Caslon Medium" panose="02000603090000020003" pitchFamily="2" charset="-79"/>
              </a:rPr>
              <a:t>Senior year is very important!</a:t>
            </a:r>
          </a:p>
          <a:p>
            <a:pPr lvl="1"/>
            <a:r>
              <a:rPr lang="en-US" sz="1800" dirty="0">
                <a:solidFill>
                  <a:srgbClr val="7E0000"/>
                </a:solidFill>
                <a:latin typeface="Century" panose="02040604050505020304" pitchFamily="18" charset="0"/>
                <a:ea typeface="Verdana" panose="020B0604030504040204" pitchFamily="34" charset="0"/>
                <a:cs typeface="Big Caslon Medium" panose="02000603090000020003" pitchFamily="2" charset="-79"/>
              </a:rPr>
              <a:t>Take the challenging classes that are available to you and strive to do well in them.</a:t>
            </a:r>
          </a:p>
          <a:p>
            <a:pPr lvl="1"/>
            <a:endParaRPr lang="en-US" sz="1800" dirty="0">
              <a:solidFill>
                <a:srgbClr val="7E0000"/>
              </a:solidFill>
              <a:latin typeface="Century" panose="02040604050505020304" pitchFamily="18" charset="0"/>
              <a:ea typeface="Verdana" panose="020B0604030504040204" pitchFamily="34" charset="0"/>
              <a:cs typeface="Big Caslon Medium" panose="02000603090000020003" pitchFamily="2" charset="-79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800" dirty="0">
                <a:solidFill>
                  <a:schemeClr val="bg1"/>
                </a:solidFill>
                <a:latin typeface="Century" panose="02040604050505020304" pitchFamily="18" charset="0"/>
                <a:ea typeface="Verdana" panose="020B0604030504040204" pitchFamily="34" charset="0"/>
                <a:cs typeface="Big Caslon Medium" panose="02000603090000020003" pitchFamily="2" charset="-79"/>
              </a:rPr>
              <a:t>Take the SAT or ACT fall of senior year</a:t>
            </a:r>
          </a:p>
          <a:p>
            <a:pPr lvl="1"/>
            <a:r>
              <a:rPr lang="en-US" sz="1800" dirty="0">
                <a:solidFill>
                  <a:srgbClr val="7E0000"/>
                </a:solidFill>
                <a:latin typeface="Century" panose="02040604050505020304" pitchFamily="18" charset="0"/>
                <a:ea typeface="Verdana" panose="020B0604030504040204" pitchFamily="34" charset="0"/>
                <a:cs typeface="Big Caslon Medium" panose="02000603090000020003" pitchFamily="2" charset="-79"/>
              </a:rPr>
              <a:t>Many schools “super score.”  Even test optional schools may want to see test scores for scholarship consideration or for class placement.</a:t>
            </a:r>
          </a:p>
          <a:p>
            <a:pPr lvl="1"/>
            <a:r>
              <a:rPr lang="en-US" sz="1800" dirty="0">
                <a:solidFill>
                  <a:srgbClr val="7E0000"/>
                </a:solidFill>
                <a:latin typeface="Century" panose="02040604050505020304" pitchFamily="18" charset="0"/>
                <a:ea typeface="Verdana" panose="020B0604030504040204" pitchFamily="34" charset="0"/>
                <a:cs typeface="Big Caslon Medium" panose="02000603090000020003" pitchFamily="2" charset="-79"/>
              </a:rPr>
              <a:t>  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>
                <a:solidFill>
                  <a:schemeClr val="bg1"/>
                </a:solidFill>
                <a:latin typeface="Century" panose="02040604050505020304" pitchFamily="18" charset="0"/>
                <a:ea typeface="Verdana" panose="020B0604030504040204" pitchFamily="34" charset="0"/>
                <a:cs typeface="Big Caslon Medium" panose="02000603090000020003" pitchFamily="2" charset="-79"/>
              </a:rPr>
              <a:t>Extracurricular activities look great on an application  </a:t>
            </a:r>
          </a:p>
          <a:p>
            <a:pPr lvl="1"/>
            <a:r>
              <a:rPr lang="en-US" sz="1800" dirty="0">
                <a:solidFill>
                  <a:srgbClr val="7E0000"/>
                </a:solidFill>
                <a:latin typeface="Century" panose="02040604050505020304" pitchFamily="18" charset="0"/>
                <a:ea typeface="Verdana" panose="020B0604030504040204" pitchFamily="34" charset="0"/>
                <a:cs typeface="Big Caslon Medium" panose="02000603090000020003" pitchFamily="2" charset="-79"/>
              </a:rPr>
              <a:t>Many schools want to see depth of experience in extracurricular activities. Keep track of what you’ve done and include everything.</a:t>
            </a:r>
          </a:p>
          <a:p>
            <a:pPr lvl="1"/>
            <a:endParaRPr lang="en-US" sz="1800" dirty="0">
              <a:solidFill>
                <a:srgbClr val="7E0000"/>
              </a:solidFill>
              <a:latin typeface="Century" panose="02040604050505020304" pitchFamily="18" charset="0"/>
              <a:ea typeface="Verdana" panose="020B0604030504040204" pitchFamily="34" charset="0"/>
              <a:cs typeface="Big Caslon Medium" panose="02000603090000020003" pitchFamily="2" charset="-79"/>
            </a:endParaRPr>
          </a:p>
          <a:p>
            <a:r>
              <a:rPr lang="en-US" sz="1800" dirty="0">
                <a:solidFill>
                  <a:schemeClr val="bg1"/>
                </a:solidFill>
                <a:latin typeface="Century" panose="02040604050505020304" pitchFamily="18" charset="0"/>
              </a:rPr>
              <a:t>4. Demonstrated interest is important</a:t>
            </a:r>
          </a:p>
          <a:p>
            <a:pPr lvl="1"/>
            <a:r>
              <a:rPr lang="en-US" sz="1800" dirty="0">
                <a:solidFill>
                  <a:srgbClr val="7E0000"/>
                </a:solidFill>
                <a:latin typeface="Century" panose="02040604050505020304" pitchFamily="18" charset="0"/>
              </a:rPr>
              <a:t>College's care about and consider how and when you’ve expressed interest in their university. Go take a visit, reach out to the admissions counselor, go to college fairs, etc.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E65E8A-D8F2-E343-BFE7-553ABF4A9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429241"/>
            <a:ext cx="10515602" cy="806217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Bembo" panose="02020502050201020203" pitchFamily="18" charset="0"/>
              </a:rPr>
              <a:t>Tips for Students </a:t>
            </a:r>
            <a:r>
              <a:rPr lang="en-US" sz="4400" b="1" dirty="0">
                <a:solidFill>
                  <a:schemeClr val="bg1"/>
                </a:solidFill>
                <a:latin typeface="Bembo" panose="02020502050201020203" pitchFamily="18" charset="0"/>
              </a:rPr>
              <a:t>before they apply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D44F9BA-470E-F049-909E-C4306CD0B4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7562" y="2198386"/>
            <a:ext cx="3149277" cy="80621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A07BBB7-59B9-B94C-A655-2F5828E2F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7562" y="3649479"/>
            <a:ext cx="3180521" cy="2204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939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9A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686EE-EF66-5344-A1DB-56F98C0EE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9843"/>
            <a:ext cx="10515600" cy="1120845"/>
          </a:xfrm>
          <a:solidFill>
            <a:srgbClr val="7E0000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Bembo" panose="02020502050201020203" pitchFamily="18" charset="0"/>
              </a:rPr>
              <a:t>Tips for Families </a:t>
            </a:r>
            <a:r>
              <a:rPr lang="en-US" b="1" dirty="0">
                <a:solidFill>
                  <a:schemeClr val="bg1"/>
                </a:solidFill>
                <a:latin typeface="Bembo" panose="02020502050201020203" pitchFamily="18" charset="0"/>
              </a:rPr>
              <a:t>before they apply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E407D5-CA0F-924A-B4B5-AF540E84F7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2608" y="1819656"/>
            <a:ext cx="6245352" cy="4745736"/>
          </a:xfrm>
          <a:solidFill>
            <a:srgbClr val="7E0000"/>
          </a:solidFill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Century" panose="020406040505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Figure out a time to talk about colleges and where your student plans to apply.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Century" panose="020406040505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Encourage your student to keep track of application fees and if schools offer fee waivers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Century" panose="020406040505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*Just ask for a fee waiver you never know*!!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Century" panose="020406040505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Discuss and gather materials you may need for the financial aid process </a:t>
            </a:r>
          </a:p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23DAF5E-2B41-E447-B1F5-A238CCC8A0D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398512" y="2133886"/>
            <a:ext cx="4064000" cy="4064000"/>
          </a:xfrm>
        </p:spPr>
      </p:pic>
    </p:spTree>
    <p:extLst>
      <p:ext uri="{BB962C8B-B14F-4D97-AF65-F5344CB8AC3E}">
        <p14:creationId xmlns:p14="http://schemas.microsoft.com/office/powerpoint/2010/main" val="3307551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B9F2B3-D1E5-204B-B554-6143CD2EC2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07772" y="3470727"/>
            <a:ext cx="2768082" cy="391502"/>
          </a:xfrm>
        </p:spPr>
        <p:txBody>
          <a:bodyPr>
            <a:normAutofit/>
          </a:bodyPr>
          <a:lstStyle/>
          <a:p>
            <a:r>
              <a:rPr lang="en-US" sz="1800" dirty="0" err="1">
                <a:solidFill>
                  <a:schemeClr val="bg1"/>
                </a:solidFill>
                <a:latin typeface="Century" panose="02040604050505020304" pitchFamily="18" charset="0"/>
              </a:rPr>
              <a:t>www.CFNC.org</a:t>
            </a:r>
            <a:endParaRPr lang="en-US" sz="1800" dirty="0">
              <a:solidFill>
                <a:schemeClr val="bg1"/>
              </a:solidFill>
              <a:latin typeface="Century" panose="020406040505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B3742EF-4469-B74B-BC3D-E93E6105B4C8}"/>
              </a:ext>
            </a:extLst>
          </p:cNvPr>
          <p:cNvSpPr txBox="1">
            <a:spLocks/>
          </p:cNvSpPr>
          <p:nvPr/>
        </p:nvSpPr>
        <p:spPr>
          <a:xfrm>
            <a:off x="839787" y="429241"/>
            <a:ext cx="10515602" cy="80621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mbo" panose="02020502050201020203" pitchFamily="18" charset="0"/>
                <a:ea typeface="+mj-ea"/>
                <a:cs typeface="+mj-cs"/>
              </a:rPr>
              <a:t>Applications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mbo" panose="02020502050201020203" pitchFamily="18" charset="0"/>
              <a:ea typeface="+mj-ea"/>
              <a:cs typeface="+mj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751684B-6F2A-9540-A756-C12DDF8D60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7772" y="1477823"/>
            <a:ext cx="3472672" cy="195117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81B0CF6-3696-0B49-B867-EE501E0E2F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7772" y="4009245"/>
            <a:ext cx="3472672" cy="2038307"/>
          </a:xfrm>
          <a:prstGeom prst="rect">
            <a:avLst/>
          </a:prstGeom>
        </p:spPr>
      </p:pic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12DF7A3-8384-194C-95AD-F2F5EE98EF25}"/>
              </a:ext>
            </a:extLst>
          </p:cNvPr>
          <p:cNvSpPr txBox="1">
            <a:spLocks/>
          </p:cNvSpPr>
          <p:nvPr/>
        </p:nvSpPr>
        <p:spPr>
          <a:xfrm>
            <a:off x="1407772" y="6054262"/>
            <a:ext cx="2768082" cy="391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" panose="02040604050505020304" pitchFamily="18" charset="0"/>
                <a:ea typeface="+mn-ea"/>
                <a:cs typeface="+mn-cs"/>
              </a:rPr>
              <a:t>www.commonapp.org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" panose="02040604050505020304" pitchFamily="18" charset="0"/>
              <a:ea typeface="+mn-ea"/>
              <a:cs typeface="+mn-cs"/>
            </a:endParaRP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A994B599-EDB9-D64F-AE60-A77F4355C76C}"/>
              </a:ext>
            </a:extLst>
          </p:cNvPr>
          <p:cNvSpPr txBox="1">
            <a:spLocks/>
          </p:cNvSpPr>
          <p:nvPr/>
        </p:nvSpPr>
        <p:spPr>
          <a:xfrm>
            <a:off x="6342515" y="1816651"/>
            <a:ext cx="4441713" cy="4507949"/>
          </a:xfrm>
          <a:prstGeom prst="rect">
            <a:avLst/>
          </a:prstGeom>
          <a:solidFill>
            <a:srgbClr val="B59A57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" panose="02040604050505020304" pitchFamily="18" charset="0"/>
                <a:ea typeface="Verdana" panose="020B0604030504040204" pitchFamily="34" charset="0"/>
                <a:cs typeface="Big Caslon Medium" panose="02000603090000020003" pitchFamily="2" charset="-79"/>
              </a:rPr>
              <a:t>Online</a:t>
            </a:r>
          </a:p>
          <a:p>
            <a:pPr marL="342900" marR="0" lvl="1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E0000"/>
                </a:solidFill>
                <a:effectLst/>
                <a:uLnTx/>
                <a:uFillTx/>
                <a:latin typeface="Century" panose="02040604050505020304" pitchFamily="18" charset="0"/>
                <a:ea typeface="Verdana" panose="020B0604030504040204" pitchFamily="34" charset="0"/>
                <a:cs typeface="Big Caslon Medium" panose="02000603090000020003" pitchFamily="2" charset="-79"/>
              </a:rPr>
              <a:t>You can do them in one sitting or save them and come back to finish.</a:t>
            </a:r>
          </a:p>
          <a:p>
            <a:pPr marL="342900" marR="0" lvl="1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E0000"/>
                </a:solidFill>
                <a:effectLst/>
                <a:uLnTx/>
                <a:uFillTx/>
                <a:latin typeface="Century" panose="02040604050505020304" pitchFamily="18" charset="0"/>
                <a:ea typeface="Verdana" panose="020B0604030504040204" pitchFamily="34" charset="0"/>
                <a:cs typeface="Big Caslon Medium" panose="02000603090000020003" pitchFamily="2" charset="-79"/>
              </a:rPr>
              <a:t>Most colleges will offer an online application</a:t>
            </a:r>
          </a:p>
          <a:p>
            <a:pPr marL="342900" marR="0" lvl="1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E0000"/>
                </a:solidFill>
                <a:effectLst/>
                <a:uLnTx/>
                <a:uFillTx/>
                <a:latin typeface="Century" panose="02040604050505020304" pitchFamily="18" charset="0"/>
                <a:ea typeface="Verdana" panose="020B0604030504040204" pitchFamily="34" charset="0"/>
                <a:cs typeface="Big Caslon Medium" panose="02000603090000020003" pitchFamily="2" charset="-79"/>
              </a:rPr>
              <a:t>Faster to process</a:t>
            </a:r>
          </a:p>
          <a:p>
            <a:pPr marL="342900" marR="0" lvl="1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E0000"/>
                </a:solidFill>
                <a:effectLst/>
                <a:uLnTx/>
                <a:uFillTx/>
                <a:latin typeface="Century" panose="02040604050505020304" pitchFamily="18" charset="0"/>
                <a:ea typeface="Verdana" panose="020B0604030504040204" pitchFamily="34" charset="0"/>
                <a:cs typeface="Big Caslon Medium" panose="02000603090000020003" pitchFamily="2" charset="-79"/>
              </a:rPr>
              <a:t>More sustainable</a:t>
            </a:r>
          </a:p>
          <a:p>
            <a:pPr marL="342900" marR="0" lvl="1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E0000"/>
                </a:solidFill>
                <a:effectLst/>
                <a:uLnTx/>
                <a:uFillTx/>
                <a:latin typeface="Century" panose="02040604050505020304" pitchFamily="18" charset="0"/>
                <a:ea typeface="Verdana" panose="020B0604030504040204" pitchFamily="34" charset="0"/>
                <a:cs typeface="Big Caslon Medium" panose="02000603090000020003" pitchFamily="2" charset="-79"/>
              </a:rPr>
              <a:t>Easier to read</a:t>
            </a:r>
          </a:p>
          <a:p>
            <a:pPr marL="342900" marR="0" lvl="1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E0000"/>
                </a:solidFill>
                <a:effectLst/>
                <a:uLnTx/>
                <a:uFillTx/>
                <a:latin typeface="Century" panose="02040604050505020304" pitchFamily="18" charset="0"/>
                <a:ea typeface="Verdana" panose="020B0604030504040204" pitchFamily="34" charset="0"/>
                <a:cs typeface="Big Caslon Medium" panose="02000603090000020003" pitchFamily="2" charset="-79"/>
              </a:rPr>
              <a:t>Some may be specific to the school, or they may be on Common App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7930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9A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686EE-EF66-5344-A1DB-56F98C0EE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9843"/>
            <a:ext cx="10515600" cy="1120845"/>
          </a:xfrm>
          <a:solidFill>
            <a:srgbClr val="7E0000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Bembo" panose="02020502050201020203" pitchFamily="18" charset="0"/>
              </a:rPr>
              <a:t>Types of Deadlines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E407D5-CA0F-924A-B4B5-AF540E84F7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58569" y="1920240"/>
            <a:ext cx="7187184" cy="4553712"/>
          </a:xfrm>
          <a:solidFill>
            <a:srgbClr val="7E0000"/>
          </a:solidFill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endParaRPr lang="en-US" sz="2200" dirty="0">
              <a:solidFill>
                <a:schemeClr val="bg1"/>
              </a:solidFill>
              <a:latin typeface="Century" panose="020406040505050203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 algn="ctr">
              <a:buFont typeface="+mj-lt"/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Century" panose="020406040505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Rolling Admissions</a:t>
            </a:r>
          </a:p>
          <a:p>
            <a:pPr marL="457200" indent="-457200" algn="ctr">
              <a:buFont typeface="+mj-lt"/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Century" panose="020406040505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Early Decision (Binding)</a:t>
            </a:r>
          </a:p>
          <a:p>
            <a:pPr marL="457200" indent="-457200" algn="ctr">
              <a:buFont typeface="+mj-lt"/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Century" panose="020406040505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Early Decision II (Binding)</a:t>
            </a:r>
          </a:p>
          <a:p>
            <a:pPr marL="457200" indent="-457200" algn="ctr">
              <a:buFont typeface="+mj-lt"/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Century" panose="020406040505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Early Action (Non-binding)</a:t>
            </a:r>
          </a:p>
          <a:p>
            <a:pPr marL="457200" indent="-457200" algn="ctr">
              <a:buFont typeface="+mj-lt"/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Century" panose="020406040505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Regular Decision (Non-binding)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362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1F1738-EA24-CD48-B229-D0A0A9AE9F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38570" y="1655417"/>
            <a:ext cx="5256213" cy="4330713"/>
          </a:xfrm>
          <a:solidFill>
            <a:srgbClr val="B59A57"/>
          </a:solidFill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  <a:latin typeface="Century" panose="02040604050505020304" pitchFamily="18" charset="0"/>
                <a:ea typeface="Verdana" panose="020B0604030504040204" pitchFamily="34" charset="0"/>
                <a:cs typeface="Big Caslon Medium" panose="02000603090000020003" pitchFamily="2" charset="-79"/>
              </a:rPr>
              <a:t>Schedule a time to meet about what applications they have submitted.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solidFill>
                <a:schemeClr val="bg1"/>
              </a:solidFill>
              <a:latin typeface="Century" panose="02040604050505020304" pitchFamily="18" charset="0"/>
              <a:ea typeface="Verdana" panose="020B0604030504040204" pitchFamily="34" charset="0"/>
              <a:cs typeface="Big Caslon Medium" panose="02000603090000020003" pitchFamily="2" charset="-79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  <a:latin typeface="Century" panose="02040604050505020304" pitchFamily="18" charset="0"/>
                <a:ea typeface="Verdana" panose="020B0604030504040204" pitchFamily="34" charset="0"/>
                <a:cs typeface="Big Caslon Medium" panose="02000603090000020003" pitchFamily="2" charset="-79"/>
              </a:rPr>
              <a:t>Encourage them to keep record of all username and passwords. 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solidFill>
                <a:schemeClr val="bg1"/>
              </a:solidFill>
              <a:latin typeface="Century" panose="02040604050505020304" pitchFamily="18" charset="0"/>
              <a:ea typeface="Verdana" panose="020B0604030504040204" pitchFamily="34" charset="0"/>
              <a:cs typeface="Big Caslon Medium" panose="02000603090000020003" pitchFamily="2" charset="-79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  <a:latin typeface="Century" panose="02040604050505020304" pitchFamily="18" charset="0"/>
                <a:ea typeface="Verdana" panose="020B0604030504040204" pitchFamily="34" charset="0"/>
                <a:cs typeface="Big Caslon Medium" panose="02000603090000020003" pitchFamily="2" charset="-79"/>
              </a:rPr>
              <a:t>Ask them how are they informed about missing items or completed applications. 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E65E8A-D8F2-E343-BFE7-553ABF4A9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429241"/>
            <a:ext cx="10515602" cy="806217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Bembo" panose="02020502050201020203" pitchFamily="18" charset="0"/>
              </a:rPr>
              <a:t>Tips for Families </a:t>
            </a:r>
            <a:r>
              <a:rPr lang="en-US" sz="4400" b="1" dirty="0">
                <a:solidFill>
                  <a:schemeClr val="bg1"/>
                </a:solidFill>
                <a:latin typeface="Bembo" panose="02020502050201020203" pitchFamily="18" charset="0"/>
              </a:rPr>
              <a:t>after they apply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73C8CBE-342D-8D4A-9002-5A80284E62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7565" y="1655417"/>
            <a:ext cx="4064000" cy="4330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793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9A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686EE-EF66-5344-A1DB-56F98C0EE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9843"/>
            <a:ext cx="10515600" cy="1120845"/>
          </a:xfrm>
          <a:solidFill>
            <a:srgbClr val="7E0000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Bembo" panose="02020502050201020203" pitchFamily="18" charset="0"/>
              </a:rPr>
              <a:t>How to </a:t>
            </a:r>
            <a:r>
              <a:rPr lang="en-US" b="1" i="1" dirty="0">
                <a:solidFill>
                  <a:schemeClr val="bg1"/>
                </a:solidFill>
                <a:latin typeface="Bembo" panose="02020502050201020203" pitchFamily="18" charset="0"/>
              </a:rPr>
              <a:t>send</a:t>
            </a:r>
            <a:r>
              <a:rPr lang="en-US" dirty="0">
                <a:solidFill>
                  <a:schemeClr val="bg1"/>
                </a:solidFill>
                <a:latin typeface="Bembo" panose="02020502050201020203" pitchFamily="18" charset="0"/>
              </a:rPr>
              <a:t> information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E407D5-CA0F-924A-B4B5-AF540E84F7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94583" y="2007704"/>
            <a:ext cx="6659217" cy="4432852"/>
          </a:xfrm>
          <a:solidFill>
            <a:srgbClr val="7E0000"/>
          </a:solidFill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  <a:latin typeface="Century" panose="020406040505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Many schools can receive transcripts or recommendations electronically.  Your school counselor should be able to tell you how information will be sent from your school.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solidFill>
                <a:schemeClr val="bg1"/>
              </a:solidFill>
              <a:latin typeface="Century" panose="020406040505050203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  <a:latin typeface="Century" panose="020406040505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Keep records of everything you send.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solidFill>
                <a:schemeClr val="bg1"/>
              </a:solidFill>
              <a:latin typeface="Century" panose="020406040505050203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  <a:latin typeface="Century" panose="020406040505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Give the admissions office at least 2 weeks from the time you send your information to get it processed, it may not show up online immediately. 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B1DBA10-5E31-0A46-982E-2D800E453B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47" y="2161656"/>
            <a:ext cx="3098800" cy="3868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268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1F1738-EA24-CD48-B229-D0A0A9AE9F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72493" y="1844800"/>
            <a:ext cx="7924007" cy="4784599"/>
          </a:xfrm>
          <a:solidFill>
            <a:srgbClr val="B59A57"/>
          </a:solidFill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  <a:latin typeface="Century" panose="02040604050505020304" pitchFamily="18" charset="0"/>
                <a:ea typeface="Verdana" panose="020B0604030504040204" pitchFamily="34" charset="0"/>
                <a:cs typeface="Big Caslon Medium" panose="02000603090000020003" pitchFamily="2" charset="-79"/>
              </a:rPr>
              <a:t>Establish how your student will provide updates on the application process for each school.  Set aside some time and try to be patient.  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solidFill>
                <a:schemeClr val="bg1"/>
              </a:solidFill>
              <a:latin typeface="Century" panose="02040604050505020304" pitchFamily="18" charset="0"/>
              <a:ea typeface="Verdana" panose="020B0604030504040204" pitchFamily="34" charset="0"/>
              <a:cs typeface="Big Caslon Medium" panose="02000603090000020003" pitchFamily="2" charset="-79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  <a:latin typeface="Century" panose="02040604050505020304" pitchFamily="18" charset="0"/>
                <a:ea typeface="Verdana" panose="020B0604030504040204" pitchFamily="34" charset="0"/>
                <a:cs typeface="Big Caslon Medium" panose="02000603090000020003" pitchFamily="2" charset="-79"/>
              </a:rPr>
              <a:t>Try not to call or email the admissions office (regularly). But! Reach out if it is nearing a deadline or if a significant amount of time has passed.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solidFill>
                <a:schemeClr val="bg1"/>
              </a:solidFill>
              <a:latin typeface="Century" panose="02040604050505020304" pitchFamily="18" charset="0"/>
              <a:ea typeface="Verdana" panose="020B0604030504040204" pitchFamily="34" charset="0"/>
              <a:cs typeface="Big Caslon Medium" panose="02000603090000020003" pitchFamily="2" charset="-79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  <a:latin typeface="Century" panose="02040604050505020304" pitchFamily="18" charset="0"/>
                <a:ea typeface="Verdana" panose="020B0604030504040204" pitchFamily="34" charset="0"/>
                <a:cs typeface="Big Caslon Medium" panose="02000603090000020003" pitchFamily="2" charset="-79"/>
              </a:rPr>
              <a:t>Ask them how they will be notified about their admissions decision.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E65E8A-D8F2-E343-BFE7-553ABF4A9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429241"/>
            <a:ext cx="10515602" cy="806217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Bembo" panose="02020502050201020203" pitchFamily="18" charset="0"/>
              </a:rPr>
              <a:t>Tips for Families </a:t>
            </a:r>
            <a:r>
              <a:rPr lang="en-US" sz="4400" b="1" dirty="0">
                <a:solidFill>
                  <a:schemeClr val="bg1"/>
                </a:solidFill>
                <a:latin typeface="Bembo" panose="02020502050201020203" pitchFamily="18" charset="0"/>
              </a:rPr>
              <a:t>during the application process</a:t>
            </a:r>
          </a:p>
        </p:txBody>
      </p:sp>
    </p:spTree>
    <p:extLst>
      <p:ext uri="{BB962C8B-B14F-4D97-AF65-F5344CB8AC3E}">
        <p14:creationId xmlns:p14="http://schemas.microsoft.com/office/powerpoint/2010/main" val="717224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9A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686EE-EF66-5344-A1DB-56F98C0EE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9843"/>
            <a:ext cx="10515600" cy="1120845"/>
          </a:xfrm>
          <a:solidFill>
            <a:srgbClr val="7E0000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Bembo" panose="02020502050201020203" pitchFamily="18" charset="0"/>
              </a:rPr>
              <a:t>Types of Admissions Decisions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E407D5-CA0F-924A-B4B5-AF540E84F7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2300977"/>
            <a:ext cx="5181600" cy="3324571"/>
          </a:xfrm>
          <a:solidFill>
            <a:srgbClr val="7E0000"/>
          </a:solidFill>
        </p:spPr>
        <p:txBody>
          <a:bodyPr>
            <a:normAutofit fontScale="85000" lnSpcReduction="20000"/>
          </a:bodyPr>
          <a:lstStyle/>
          <a:p>
            <a:pPr marL="457200" indent="-457200">
              <a:buFont typeface="+mj-lt"/>
              <a:buAutoNum type="arabicPeriod"/>
            </a:pPr>
            <a:endParaRPr lang="en-US" sz="2600" dirty="0">
              <a:solidFill>
                <a:schemeClr val="bg1"/>
              </a:solidFill>
              <a:latin typeface="Century" panose="020406040505050203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600" dirty="0">
                <a:solidFill>
                  <a:schemeClr val="bg1"/>
                </a:solidFill>
                <a:latin typeface="Century" panose="020406040505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Admitted/Accepted</a:t>
            </a:r>
          </a:p>
          <a:p>
            <a:pPr marL="457200" indent="-457200">
              <a:buFont typeface="+mj-lt"/>
              <a:buAutoNum type="arabicPeriod"/>
            </a:pPr>
            <a:endParaRPr lang="en-US" sz="2600" dirty="0">
              <a:solidFill>
                <a:schemeClr val="bg1"/>
              </a:solidFill>
              <a:latin typeface="Century" panose="020406040505050203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600" dirty="0">
                <a:solidFill>
                  <a:schemeClr val="bg1"/>
                </a:solidFill>
                <a:latin typeface="Century" panose="020406040505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Declined/Denied</a:t>
            </a:r>
          </a:p>
          <a:p>
            <a:pPr marL="457200" indent="-457200">
              <a:buFont typeface="+mj-lt"/>
              <a:buAutoNum type="arabicPeriod"/>
            </a:pPr>
            <a:endParaRPr lang="en-US" sz="2600" dirty="0">
              <a:solidFill>
                <a:schemeClr val="bg1"/>
              </a:solidFill>
              <a:latin typeface="Century" panose="020406040505050203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sz="2600" dirty="0">
                <a:solidFill>
                  <a:schemeClr val="bg1"/>
                </a:solidFill>
                <a:latin typeface="Century" panose="020406040505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Deferred/Hold (wait on more material)</a:t>
            </a:r>
          </a:p>
          <a:p>
            <a:pPr marL="457200" indent="-457200">
              <a:buFont typeface="+mj-lt"/>
              <a:buAutoNum type="arabicPeriod"/>
            </a:pPr>
            <a:endParaRPr lang="en-US" sz="2600" dirty="0">
              <a:solidFill>
                <a:schemeClr val="bg1"/>
              </a:solidFill>
              <a:latin typeface="Century" panose="020406040505050203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600" dirty="0">
                <a:solidFill>
                  <a:schemeClr val="bg1"/>
                </a:solidFill>
                <a:latin typeface="Century" panose="020406040505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Wait List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ACC7A6-F149-A148-A576-40584DC11A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348" b="12057"/>
          <a:stretch/>
        </p:blipFill>
        <p:spPr>
          <a:xfrm>
            <a:off x="6853286" y="2357328"/>
            <a:ext cx="4424313" cy="3300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0964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993</Words>
  <Application>Microsoft Macintosh PowerPoint</Application>
  <PresentationFormat>Widescreen</PresentationFormat>
  <Paragraphs>142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Bembo</vt:lpstr>
      <vt:lpstr>Calibri</vt:lpstr>
      <vt:lpstr>Calibri Light</vt:lpstr>
      <vt:lpstr>Century</vt:lpstr>
      <vt:lpstr>Office Theme</vt:lpstr>
      <vt:lpstr>Know How to Go:  The College Application Process</vt:lpstr>
      <vt:lpstr>Tips for Students before they apply</vt:lpstr>
      <vt:lpstr>Tips for Families before they apply</vt:lpstr>
      <vt:lpstr>PowerPoint Presentation</vt:lpstr>
      <vt:lpstr>Types of Deadlines</vt:lpstr>
      <vt:lpstr>Tips for Families after they apply</vt:lpstr>
      <vt:lpstr>How to send information</vt:lpstr>
      <vt:lpstr>Tips for Families during the application process</vt:lpstr>
      <vt:lpstr>Types of Admissions Decisions</vt:lpstr>
      <vt:lpstr>Tips for Families when decisions are released</vt:lpstr>
      <vt:lpstr>Good Questions your Student Should Ask Admissions at a College Fair :</vt:lpstr>
      <vt:lpstr>Tips with Interacting with an Admissions Counselor</vt:lpstr>
      <vt:lpstr>Tips for Families when attending a college fair</vt:lpstr>
      <vt:lpstr>Tips for Families regarding General Admissions Information </vt:lpstr>
      <vt:lpstr>My best advice……</vt:lpstr>
      <vt:lpstr>VIP’s</vt:lpstr>
      <vt:lpstr>Finish Strong!</vt:lpstr>
      <vt:lpstr>Useful Resources</vt:lpstr>
      <vt:lpstr>PowerPoint Presentation</vt:lpstr>
    </vt:vector>
  </TitlesOfParts>
  <Company>Elon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Fredrick Evans</dc:creator>
  <cp:lastModifiedBy>Emily Winterich-Knox</cp:lastModifiedBy>
  <cp:revision>4</cp:revision>
  <dcterms:created xsi:type="dcterms:W3CDTF">2023-09-18T13:32:15Z</dcterms:created>
  <dcterms:modified xsi:type="dcterms:W3CDTF">2023-09-26T17:52:19Z</dcterms:modified>
</cp:coreProperties>
</file>