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2" r:id="rId4"/>
    <p:sldId id="264" r:id="rId5"/>
    <p:sldId id="259" r:id="rId6"/>
    <p:sldId id="266" r:id="rId7"/>
    <p:sldId id="267" r:id="rId8"/>
    <p:sldId id="268" r:id="rId9"/>
    <p:sldId id="258" r:id="rId10"/>
    <p:sldId id="260" r:id="rId11"/>
    <p:sldId id="269" r:id="rId12"/>
    <p:sldId id="265" r:id="rId13"/>
    <p:sldId id="270" r:id="rId14"/>
    <p:sldId id="263" r:id="rId15"/>
    <p:sldId id="271" r:id="rId16"/>
    <p:sldId id="261" r:id="rId17"/>
  </p:sldIdLst>
  <p:sldSz cx="12192000" cy="6858000"/>
  <p:notesSz cx="7026275" cy="9312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4640"/>
  </p:normalViewPr>
  <p:slideViewPr>
    <p:cSldViewPr snapToGrid="0">
      <p:cViewPr varScale="1">
        <p:scale>
          <a:sx n="116" d="100"/>
          <a:sy n="116" d="100"/>
        </p:scale>
        <p:origin x="6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7231"/>
          </a:xfrm>
          <a:prstGeom prst="rect">
            <a:avLst/>
          </a:prstGeom>
        </p:spPr>
        <p:txBody>
          <a:bodyPr vert="horz" lIns="93353" tIns="46676" rIns="93353" bIns="4667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0" y="0"/>
            <a:ext cx="3044719" cy="467231"/>
          </a:xfrm>
          <a:prstGeom prst="rect">
            <a:avLst/>
          </a:prstGeom>
        </p:spPr>
        <p:txBody>
          <a:bodyPr vert="horz" lIns="93353" tIns="46676" rIns="93353" bIns="46676" rtlCol="0"/>
          <a:lstStyle>
            <a:lvl1pPr algn="r">
              <a:defRPr sz="1200"/>
            </a:lvl1pPr>
          </a:lstStyle>
          <a:p>
            <a:fld id="{BB6C53A6-B1C5-42FD-A558-26009BDED881}" type="datetimeFigureOut">
              <a:rPr lang="en-US" smtClean="0"/>
              <a:t>9/26/23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6"/>
            <a:ext cx="3044719" cy="467230"/>
          </a:xfrm>
          <a:prstGeom prst="rect">
            <a:avLst/>
          </a:prstGeom>
        </p:spPr>
        <p:txBody>
          <a:bodyPr vert="horz" lIns="93353" tIns="46676" rIns="93353" bIns="4667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0" y="8845046"/>
            <a:ext cx="3044719" cy="467230"/>
          </a:xfrm>
          <a:prstGeom prst="rect">
            <a:avLst/>
          </a:prstGeom>
        </p:spPr>
        <p:txBody>
          <a:bodyPr vert="horz" lIns="93353" tIns="46676" rIns="93353" bIns="46676" rtlCol="0" anchor="b"/>
          <a:lstStyle>
            <a:lvl1pPr algn="r">
              <a:defRPr sz="1200"/>
            </a:lvl1pPr>
          </a:lstStyle>
          <a:p>
            <a:fld id="{DB645E97-631C-493F-A52B-F64CC541E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5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7231"/>
          </a:xfrm>
          <a:prstGeom prst="rect">
            <a:avLst/>
          </a:prstGeom>
        </p:spPr>
        <p:txBody>
          <a:bodyPr vert="horz" lIns="93353" tIns="46676" rIns="93353" bIns="4667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7231"/>
          </a:xfrm>
          <a:prstGeom prst="rect">
            <a:avLst/>
          </a:prstGeom>
        </p:spPr>
        <p:txBody>
          <a:bodyPr vert="horz" lIns="93353" tIns="46676" rIns="93353" bIns="46676" rtlCol="0"/>
          <a:lstStyle>
            <a:lvl1pPr algn="r">
              <a:defRPr sz="1200"/>
            </a:lvl1pPr>
          </a:lstStyle>
          <a:p>
            <a:fld id="{7E9EB39E-3774-4193-8D24-C86178A02AB7}" type="datetimeFigureOut">
              <a:rPr lang="en-US" smtClean="0"/>
              <a:t>9/26/23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53" tIns="46676" rIns="93353" bIns="4667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81533"/>
            <a:ext cx="5621020" cy="3666708"/>
          </a:xfrm>
          <a:prstGeom prst="rect">
            <a:avLst/>
          </a:prstGeom>
        </p:spPr>
        <p:txBody>
          <a:bodyPr vert="horz" lIns="93353" tIns="46676" rIns="93353" bIns="4667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6"/>
            <a:ext cx="3044719" cy="467230"/>
          </a:xfrm>
          <a:prstGeom prst="rect">
            <a:avLst/>
          </a:prstGeom>
        </p:spPr>
        <p:txBody>
          <a:bodyPr vert="horz" lIns="93353" tIns="46676" rIns="93353" bIns="4667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6"/>
            <a:ext cx="3044719" cy="467230"/>
          </a:xfrm>
          <a:prstGeom prst="rect">
            <a:avLst/>
          </a:prstGeom>
        </p:spPr>
        <p:txBody>
          <a:bodyPr vert="horz" lIns="93353" tIns="46676" rIns="93353" bIns="46676" rtlCol="0" anchor="b"/>
          <a:lstStyle>
            <a:lvl1pPr algn="r">
              <a:defRPr sz="1200"/>
            </a:lvl1pPr>
          </a:lstStyle>
          <a:p>
            <a:fld id="{5547676B-1C8A-4F1C-B511-8D1F26251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4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676B-1C8A-4F1C-B511-8D1F26251F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901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Overview of Saturday programs- spiral curriculum and reflect/connect discussion time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676B-1C8A-4F1C-B511-8D1F26251F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35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9/26/23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on.edu/u/academics/access-and-success/elon-academy/meet-our-team/meet-the-cat-mentor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on.edu/elonacadem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lon.edu/u/academics/access-and-success/elon-academy/resource-library/family-saturday-progra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fnc.org/media/xz5h3xss/checklist-for-college.pdf" TargetMode="External"/><Relationship Id="rId2" Type="http://schemas.openxmlformats.org/officeDocument/2006/relationships/hyperlink" Target="https://www.elon.edu/u/academics/access-and-success/elon-academy/for-scholar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ollegeboard.org/" TargetMode="External"/><Relationship Id="rId4" Type="http://schemas.openxmlformats.org/officeDocument/2006/relationships/hyperlink" Target="http://www.cfnc.org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Welcome to the Elon Academy!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177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Elon Academy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76516"/>
            <a:ext cx="9601200" cy="5481484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Finding the Right College for You </a:t>
            </a:r>
          </a:p>
          <a:p>
            <a:endParaRPr lang="en-US" sz="220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n-US" sz="2200" i="0" dirty="0">
                <a:solidFill>
                  <a:schemeClr val="accent6">
                    <a:lumMod val="50000"/>
                  </a:schemeClr>
                </a:solidFill>
              </a:rPr>
              <a:t>Different types of degrees</a:t>
            </a:r>
          </a:p>
          <a:p>
            <a:pPr lvl="2"/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Associates</a:t>
            </a:r>
          </a:p>
          <a:p>
            <a:pPr lvl="2"/>
            <a:r>
              <a:rPr lang="en-US" sz="2200" i="0" dirty="0">
                <a:solidFill>
                  <a:schemeClr val="accent6">
                    <a:lumMod val="50000"/>
                  </a:schemeClr>
                </a:solidFill>
              </a:rPr>
              <a:t>Bachelor’s </a:t>
            </a:r>
          </a:p>
          <a:p>
            <a:pPr lvl="2"/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Master’s </a:t>
            </a:r>
          </a:p>
          <a:p>
            <a:pPr lvl="2"/>
            <a:r>
              <a:rPr lang="en-US" sz="2200" i="0" dirty="0">
                <a:solidFill>
                  <a:schemeClr val="accent6">
                    <a:lumMod val="50000"/>
                  </a:schemeClr>
                </a:solidFill>
              </a:rPr>
              <a:t>Doctorate</a:t>
            </a:r>
          </a:p>
          <a:p>
            <a:pPr lvl="2"/>
            <a:endParaRPr lang="en-US" sz="2200" dirty="0">
              <a:solidFill>
                <a:schemeClr val="accent6">
                  <a:lumMod val="50000"/>
                </a:schemeClr>
              </a:solidFill>
            </a:endParaRPr>
          </a:p>
          <a:p>
            <a:pPr lvl="2"/>
            <a:endParaRPr lang="en-US" sz="2200" i="0" dirty="0">
              <a:solidFill>
                <a:schemeClr val="accent6">
                  <a:lumMod val="50000"/>
                </a:schemeClr>
              </a:solidFill>
            </a:endParaRPr>
          </a:p>
          <a:p>
            <a:pPr marL="987552" lvl="2" indent="0">
              <a:buNone/>
            </a:pPr>
            <a:endParaRPr lang="en-US" sz="2200" i="0" dirty="0">
              <a:solidFill>
                <a:schemeClr val="accent6">
                  <a:lumMod val="50000"/>
                </a:schemeClr>
              </a:solidFill>
            </a:endParaRPr>
          </a:p>
          <a:p>
            <a:pPr marL="530352" lvl="1" indent="0">
              <a:buNone/>
            </a:pPr>
            <a:endParaRPr lang="en-US" i="0" dirty="0">
              <a:solidFill>
                <a:schemeClr val="accent6">
                  <a:lumMod val="50000"/>
                </a:schemeClr>
              </a:solidFill>
            </a:endParaRPr>
          </a:p>
          <a:p>
            <a:pPr lvl="2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32525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Elon Academy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76516"/>
            <a:ext cx="9601200" cy="5481484"/>
          </a:xfrm>
        </p:spPr>
        <p:txBody>
          <a:bodyPr>
            <a:normAutofit/>
          </a:bodyPr>
          <a:lstStyle/>
          <a:p>
            <a:pPr marL="530352" lvl="1" indent="0">
              <a:buNone/>
            </a:pPr>
            <a:endParaRPr lang="en-US" i="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College “Fit” </a:t>
            </a:r>
          </a:p>
          <a:p>
            <a:pPr lvl="1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Social </a:t>
            </a:r>
          </a:p>
          <a:p>
            <a:pPr lvl="2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Setting: urban vs. rural </a:t>
            </a:r>
          </a:p>
          <a:p>
            <a:pPr lvl="2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Diversity </a:t>
            </a:r>
          </a:p>
          <a:p>
            <a:pPr lvl="2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Support services </a:t>
            </a:r>
          </a:p>
          <a:p>
            <a:pPr lvl="2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What is the average class size and how do you feel about that? </a:t>
            </a:r>
          </a:p>
          <a:p>
            <a:pPr marL="987552" lvl="2" indent="0"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Financial </a:t>
            </a:r>
          </a:p>
          <a:p>
            <a:pPr lvl="2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What is the total cost (tuition, room and board,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etc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)?</a:t>
            </a:r>
          </a:p>
          <a:p>
            <a:pPr lvl="2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How well do they meet financial need of students? </a:t>
            </a:r>
          </a:p>
          <a:p>
            <a:pPr lvl="2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Do they offer institutional scholarships?</a:t>
            </a:r>
          </a:p>
          <a:p>
            <a:pPr lvl="2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7735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Elon Academy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2387" y="1356852"/>
            <a:ext cx="10785987" cy="5427406"/>
          </a:xfrm>
        </p:spPr>
        <p:txBody>
          <a:bodyPr>
            <a:noAutofit/>
          </a:bodyPr>
          <a:lstStyle/>
          <a:p>
            <a:r>
              <a:rPr lang="en-US" sz="2200" i="0" dirty="0">
                <a:solidFill>
                  <a:schemeClr val="accent6">
                    <a:lumMod val="50000"/>
                  </a:schemeClr>
                </a:solidFill>
              </a:rPr>
              <a:t>Academic Fit</a:t>
            </a:r>
          </a:p>
          <a:p>
            <a:pPr lvl="1"/>
            <a:r>
              <a:rPr lang="en-US" sz="2200" i="0" dirty="0">
                <a:solidFill>
                  <a:schemeClr val="accent6">
                    <a:lumMod val="50000"/>
                  </a:schemeClr>
                </a:solidFill>
              </a:rPr>
              <a:t>What stats might help determine academic fit? </a:t>
            </a:r>
          </a:p>
          <a:p>
            <a:pPr lvl="2"/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GPA</a:t>
            </a:r>
          </a:p>
          <a:p>
            <a:pPr lvl="2"/>
            <a:r>
              <a:rPr lang="en-US" sz="2200" i="0" dirty="0">
                <a:solidFill>
                  <a:schemeClr val="accent6">
                    <a:lumMod val="50000"/>
                  </a:schemeClr>
                </a:solidFill>
              </a:rPr>
              <a:t>SAT (PSAT)</a:t>
            </a:r>
          </a:p>
          <a:p>
            <a:pPr lvl="2"/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ACT (PACT)</a:t>
            </a:r>
          </a:p>
          <a:p>
            <a:pPr marL="987552" lvl="2" indent="0">
              <a:buNone/>
            </a:pPr>
            <a:endParaRPr lang="en-US" sz="2200" i="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n-US" sz="2200" i="0" dirty="0">
                <a:solidFill>
                  <a:schemeClr val="accent6">
                    <a:lumMod val="50000"/>
                  </a:schemeClr>
                </a:solidFill>
              </a:rPr>
              <a:t>College category terms for EA: </a:t>
            </a:r>
          </a:p>
          <a:p>
            <a:pPr lvl="2"/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Choice (Safety)</a:t>
            </a:r>
          </a:p>
          <a:p>
            <a:pPr lvl="3"/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Scholar’s stats are higher than the average incoming first year</a:t>
            </a:r>
          </a:p>
          <a:p>
            <a:pPr lvl="3"/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All scholars should have at least one choice UNC system school and two overall</a:t>
            </a:r>
          </a:p>
          <a:p>
            <a:pPr lvl="2"/>
            <a:r>
              <a:rPr lang="en-US" sz="2200" i="0" dirty="0">
                <a:solidFill>
                  <a:schemeClr val="accent6">
                    <a:lumMod val="50000"/>
                  </a:schemeClr>
                </a:solidFill>
              </a:rPr>
              <a:t>Target (Match)</a:t>
            </a:r>
          </a:p>
          <a:p>
            <a:pPr lvl="2"/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Challenge (Reach)</a:t>
            </a:r>
          </a:p>
          <a:p>
            <a:pPr marL="987552" lvl="2" indent="0">
              <a:buNone/>
            </a:pPr>
            <a:endParaRPr lang="en-US" sz="22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200" i="0" dirty="0">
                <a:solidFill>
                  <a:schemeClr val="accent6">
                    <a:lumMod val="50000"/>
                  </a:schemeClr>
                </a:solidFill>
              </a:rPr>
              <a:t>Importance of </a:t>
            </a:r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mindset throughout the college process </a:t>
            </a:r>
            <a:endParaRPr lang="en-US" sz="2200" i="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96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Elon Academy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2387" y="1356852"/>
            <a:ext cx="10785987" cy="5427406"/>
          </a:xfrm>
        </p:spPr>
        <p:txBody>
          <a:bodyPr>
            <a:noAutofit/>
          </a:bodyPr>
          <a:lstStyle/>
          <a:p>
            <a:r>
              <a:rPr lang="en-US" sz="2200" i="0" dirty="0">
                <a:solidFill>
                  <a:schemeClr val="accent6">
                    <a:lumMod val="50000"/>
                  </a:schemeClr>
                </a:solidFill>
              </a:rPr>
              <a:t>Academic Fit</a:t>
            </a:r>
          </a:p>
          <a:p>
            <a:pPr lvl="1"/>
            <a:r>
              <a:rPr lang="en-US" sz="2200" i="0" dirty="0">
                <a:solidFill>
                  <a:schemeClr val="accent6">
                    <a:lumMod val="50000"/>
                  </a:schemeClr>
                </a:solidFill>
              </a:rPr>
              <a:t>College category terms for EA: </a:t>
            </a:r>
          </a:p>
          <a:p>
            <a:pPr lvl="2"/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Choice (Safety)</a:t>
            </a:r>
          </a:p>
          <a:p>
            <a:pPr lvl="3"/>
            <a:r>
              <a:rPr lang="en-US" sz="2000" i="0" dirty="0">
                <a:solidFill>
                  <a:schemeClr val="accent6">
                    <a:lumMod val="50000"/>
                  </a:schemeClr>
                </a:solidFill>
              </a:rPr>
              <a:t>Scholar’s stats are higher than the average incoming first year</a:t>
            </a:r>
          </a:p>
          <a:p>
            <a:pPr lvl="3"/>
            <a:r>
              <a:rPr lang="en-US" sz="2000" i="0" dirty="0">
                <a:solidFill>
                  <a:schemeClr val="accent6">
                    <a:lumMod val="50000"/>
                  </a:schemeClr>
                </a:solidFill>
              </a:rPr>
              <a:t>All scholars should have at least one choice UNC system school and two overall</a:t>
            </a:r>
          </a:p>
          <a:p>
            <a:pPr lvl="2"/>
            <a:r>
              <a:rPr lang="en-US" sz="2200" i="0" dirty="0">
                <a:solidFill>
                  <a:schemeClr val="accent6">
                    <a:lumMod val="50000"/>
                  </a:schemeClr>
                </a:solidFill>
              </a:rPr>
              <a:t>Target (Match)</a:t>
            </a:r>
          </a:p>
          <a:p>
            <a:pPr lvl="3"/>
            <a:r>
              <a:rPr lang="en-US" sz="2200" i="0" dirty="0">
                <a:solidFill>
                  <a:schemeClr val="accent6">
                    <a:lumMod val="50000"/>
                  </a:schemeClr>
                </a:solidFill>
              </a:rPr>
              <a:t>Scholars stats are equal or close to equal those of an average incoming first year</a:t>
            </a:r>
          </a:p>
          <a:p>
            <a:pPr lvl="3"/>
            <a:r>
              <a:rPr lang="en-US" sz="2200" i="0" dirty="0">
                <a:solidFill>
                  <a:schemeClr val="accent6">
                    <a:lumMod val="50000"/>
                  </a:schemeClr>
                </a:solidFill>
              </a:rPr>
              <a:t>All scholars should have at least one target UNC system school and at least two overall</a:t>
            </a:r>
            <a:endParaRPr lang="en-US" sz="2000" i="0" dirty="0">
              <a:solidFill>
                <a:schemeClr val="accent6">
                  <a:lumMod val="50000"/>
                </a:schemeClr>
              </a:solidFill>
            </a:endParaRPr>
          </a:p>
          <a:p>
            <a:pPr lvl="2"/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Challenge (Reach)</a:t>
            </a:r>
          </a:p>
          <a:p>
            <a:pPr lvl="3"/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Scholars stats are lower than the average incoming first year</a:t>
            </a:r>
          </a:p>
          <a:p>
            <a:pPr lvl="3"/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Scholars should have at least two challenge schools on their list</a:t>
            </a:r>
          </a:p>
        </p:txBody>
      </p:sp>
    </p:spTree>
    <p:extLst>
      <p:ext uri="{BB962C8B-B14F-4D97-AF65-F5344CB8AC3E}">
        <p14:creationId xmlns:p14="http://schemas.microsoft.com/office/powerpoint/2010/main" val="416981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Elon Academy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College Priorities Worksheet</a:t>
            </a:r>
          </a:p>
          <a:p>
            <a:pPr lvl="1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Importance of mindset throughout the college process </a:t>
            </a:r>
          </a:p>
          <a:p>
            <a:pPr marL="0" indent="0"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490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Elon Academy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What are the fears/concerns/ barriers you perceive when thinking about your child and college?  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8945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Elon Academy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Program Feedback and reflect/connect discussion time 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Parents have a critical role in guiding their children to college. Thank you for all the many ways you support your scholar!! We look forward to partnering with you to and through college! 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485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accent6">
                    <a:lumMod val="50000"/>
                  </a:schemeClr>
                </a:solidFill>
              </a:rPr>
              <a:t>Elon Academy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632155"/>
            <a:ext cx="10564761" cy="513243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CAT Mentors </a:t>
            </a:r>
            <a:r>
              <a:rPr lang="en-US" u="sng" dirty="0">
                <a:solidFill>
                  <a:schemeClr val="accent6">
                    <a:lumMod val="50000"/>
                  </a:schemeClr>
                </a:solidFill>
                <a:hlinkClick r:id="rId3"/>
              </a:rPr>
              <a:t>https://www.elon.edu/u/academics/access-and-success/elon-academy/meet-our-team/meet-the-cat-mentors/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lvl="1"/>
            <a:r>
              <a:rPr lang="en-US" i="0" dirty="0">
                <a:solidFill>
                  <a:schemeClr val="accent6">
                    <a:lumMod val="50000"/>
                  </a:schemeClr>
                </a:solidFill>
              </a:rPr>
              <a:t>Three meetings per semester are required</a:t>
            </a:r>
          </a:p>
          <a:p>
            <a:pPr lvl="1"/>
            <a:r>
              <a:rPr lang="en-US" i="0" dirty="0">
                <a:solidFill>
                  <a:schemeClr val="accent6">
                    <a:lumMod val="50000"/>
                  </a:schemeClr>
                </a:solidFill>
              </a:rPr>
              <a:t>Parents are welcome to join one meeting each semester</a:t>
            </a:r>
          </a:p>
          <a:p>
            <a:pPr lvl="1"/>
            <a:r>
              <a:rPr lang="en-US" i="0" dirty="0">
                <a:solidFill>
                  <a:schemeClr val="accent6">
                    <a:lumMod val="50000"/>
                  </a:schemeClr>
                </a:solidFill>
              </a:rPr>
              <a:t>Reach out to Mr. Pickett for questions/concerns </a:t>
            </a:r>
          </a:p>
          <a:p>
            <a:pPr lvl="1"/>
            <a:endParaRPr lang="en-US" i="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Academic coaching</a:t>
            </a:r>
          </a:p>
          <a:p>
            <a:pPr lvl="1"/>
            <a:r>
              <a:rPr lang="en-US" i="0" dirty="0">
                <a:solidFill>
                  <a:schemeClr val="accent6">
                    <a:lumMod val="50000"/>
                  </a:schemeClr>
                </a:solidFill>
              </a:rPr>
              <a:t>Scholars should email Ms. W-K (ewinterichknox@elon.edu) and let her know in the email 1) the class(</a:t>
            </a:r>
            <a:r>
              <a:rPr lang="en-US" i="0" dirty="0" err="1">
                <a:solidFill>
                  <a:schemeClr val="accent6">
                    <a:lumMod val="50000"/>
                  </a:schemeClr>
                </a:solidFill>
              </a:rPr>
              <a:t>es</a:t>
            </a:r>
            <a:r>
              <a:rPr lang="en-US" i="0" dirty="0">
                <a:solidFill>
                  <a:schemeClr val="accent6">
                    <a:lumMod val="50000"/>
                  </a:schemeClr>
                </a:solidFill>
              </a:rPr>
              <a:t>) you are requesting a coach for, </a:t>
            </a:r>
          </a:p>
          <a:p>
            <a:pPr lvl="1"/>
            <a:r>
              <a:rPr lang="en-US" i="0" dirty="0">
                <a:solidFill>
                  <a:schemeClr val="accent6">
                    <a:lumMod val="50000"/>
                  </a:schemeClr>
                </a:solidFill>
              </a:rPr>
              <a:t>2) the teacher(s) of the class, and which semester you’re taking the class. Make sure your scholar checks Elon email if they request a coach, because they will reach out to you that way. </a:t>
            </a:r>
          </a:p>
          <a:p>
            <a:pPr lvl="1"/>
            <a:r>
              <a:rPr lang="en-US" i="0" dirty="0">
                <a:solidFill>
                  <a:schemeClr val="accent6">
                    <a:lumMod val="50000"/>
                  </a:schemeClr>
                </a:solidFill>
              </a:rPr>
              <a:t>Coaching can take place in-person or virtually. </a:t>
            </a:r>
          </a:p>
          <a:p>
            <a:pPr lvl="1"/>
            <a:r>
              <a:rPr lang="en-US" b="1" i="0" dirty="0">
                <a:solidFill>
                  <a:schemeClr val="accent6">
                    <a:lumMod val="50000"/>
                  </a:schemeClr>
                </a:solidFill>
              </a:rPr>
              <a:t>The deadline to request a coach this Fall is October 30</a:t>
            </a:r>
            <a:r>
              <a:rPr lang="en-US" b="1" i="0" baseline="30000" dirty="0">
                <a:solidFill>
                  <a:schemeClr val="accent6">
                    <a:lumMod val="50000"/>
                  </a:schemeClr>
                </a:solidFill>
              </a:rPr>
              <a:t>th</a:t>
            </a:r>
            <a:r>
              <a:rPr lang="en-US" b="1" i="0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n-US" i="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554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accent6">
                    <a:lumMod val="50000"/>
                  </a:schemeClr>
                </a:solidFill>
              </a:rPr>
              <a:t>Elon Academy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0143"/>
            <a:ext cx="10289458" cy="4857134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Overview of Saturday programs</a:t>
            </a:r>
          </a:p>
          <a:p>
            <a:pPr lvl="1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Email addresses 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If you cannot join us at a Saturday program, but would like information on what you missed, or handouts, please reach out to me and I’m happy to mail materials to you.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 will also try to post workshops on our website. Because of the way Elon’s website works please be sure to enter the </a:t>
            </a:r>
            <a:r>
              <a:rPr lang="en-US" b="1" u="sng" dirty="0">
                <a:solidFill>
                  <a:schemeClr val="accent6">
                    <a:lumMod val="50000"/>
                  </a:schemeClr>
                </a:solidFill>
                <a:hlinkClick r:id="rId3"/>
              </a:rPr>
              <a:t>www</a:t>
            </a:r>
            <a:r>
              <a:rPr lang="en-US" u="sng" dirty="0">
                <a:solidFill>
                  <a:schemeClr val="accent6">
                    <a:lumMod val="50000"/>
                  </a:schemeClr>
                </a:solidFill>
                <a:hlinkClick r:id="rId3"/>
              </a:rPr>
              <a:t>.elon.edu/elonacademy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, particularly if you use Google Chrome</a:t>
            </a:r>
          </a:p>
          <a:p>
            <a:pPr lvl="1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For Scholars and Families tab &gt; Family Saturday Program </a:t>
            </a:r>
          </a:p>
          <a:p>
            <a:pPr lvl="1"/>
            <a:r>
              <a:rPr lang="en-US" dirty="0">
                <a:solidFill>
                  <a:schemeClr val="accent6">
                    <a:lumMod val="50000"/>
                  </a:schemeClr>
                </a:solidFill>
                <a:hlinkClick r:id="rId4"/>
              </a:rPr>
              <a:t>https://www.elon.edu/u/academics/access-and-success/elon-academy/resource-library/family-saturday-program/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Opportunities for feedback are ongoing </a:t>
            </a:r>
          </a:p>
        </p:txBody>
      </p:sp>
    </p:spTree>
    <p:extLst>
      <p:ext uri="{BB962C8B-B14F-4D97-AF65-F5344CB8AC3E}">
        <p14:creationId xmlns:p14="http://schemas.microsoft.com/office/powerpoint/2010/main" val="102803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accent6">
                    <a:lumMod val="50000"/>
                  </a:schemeClr>
                </a:solidFill>
              </a:rPr>
              <a:t>Elon Academy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5999"/>
            <a:ext cx="10141974" cy="418869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Introductions 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Pick a card that symbolizes to you what you see as your role in supporting your scholar throughout the college process 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Please share your name, scholar’s name, and where they go to school in the language with which you are most comfortable</a:t>
            </a:r>
          </a:p>
        </p:txBody>
      </p:sp>
    </p:spTree>
    <p:extLst>
      <p:ext uri="{BB962C8B-B14F-4D97-AF65-F5344CB8AC3E}">
        <p14:creationId xmlns:p14="http://schemas.microsoft.com/office/powerpoint/2010/main" val="968709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Elon Academy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68839"/>
            <a:ext cx="9601200" cy="4661941"/>
          </a:xfrm>
        </p:spPr>
        <p:txBody>
          <a:bodyPr>
            <a:noAutofit/>
          </a:bodyPr>
          <a:lstStyle/>
          <a:p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Supporting your scholar in EA: </a:t>
            </a:r>
            <a:r>
              <a:rPr lang="en-US" sz="2200" dirty="0">
                <a:solidFill>
                  <a:schemeClr val="accent6">
                    <a:lumMod val="50000"/>
                  </a:schemeClr>
                </a:solidFill>
                <a:hlinkClick r:id="rId2"/>
              </a:rPr>
              <a:t>https://www.elon.edu/u/academics/access-and-success/elon-academy/for-scholars/</a:t>
            </a:r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endParaRPr lang="en-US" sz="22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CFNC timeline </a:t>
            </a:r>
            <a:r>
              <a:rPr lang="en-US" sz="2200" dirty="0">
                <a:solidFill>
                  <a:schemeClr val="accent6">
                    <a:lumMod val="50000"/>
                  </a:schemeClr>
                </a:solidFill>
                <a:hlinkClick r:id="rId3"/>
              </a:rPr>
              <a:t>https://www.cfnc.org/media/xz5h3xss/checklist-for-college.pdf</a:t>
            </a:r>
            <a:endParaRPr lang="en-US" sz="22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22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One way to offer support is sign up for a CFNC account. </a:t>
            </a:r>
            <a:r>
              <a:rPr lang="en-US" sz="2200" dirty="0">
                <a:solidFill>
                  <a:schemeClr val="accent6">
                    <a:lumMod val="50000"/>
                  </a:schemeClr>
                </a:solidFill>
                <a:hlinkClick r:id="rId4"/>
              </a:rPr>
              <a:t>www.cfnc.org</a:t>
            </a:r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endParaRPr lang="en-US" sz="2200" b="1" dirty="0"/>
          </a:p>
          <a:p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College Board: </a:t>
            </a:r>
            <a:r>
              <a:rPr lang="en-US" sz="2200" b="1" dirty="0">
                <a:solidFill>
                  <a:schemeClr val="accent6">
                    <a:lumMod val="50000"/>
                  </a:schemeClr>
                </a:solidFill>
                <a:hlinkClick r:id="rId5"/>
              </a:rPr>
              <a:t>https://www.collegeboard.org/</a:t>
            </a:r>
            <a:r>
              <a:rPr lang="en-US" sz="2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endParaRPr lang="en-US" sz="22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ACT: www.actstudent.org</a:t>
            </a:r>
          </a:p>
        </p:txBody>
      </p:sp>
    </p:spTree>
    <p:extLst>
      <p:ext uri="{BB962C8B-B14F-4D97-AF65-F5344CB8AC3E}">
        <p14:creationId xmlns:p14="http://schemas.microsoft.com/office/powerpoint/2010/main" val="798459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Elon Academy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68839"/>
            <a:ext cx="9601200" cy="4976090"/>
          </a:xfrm>
        </p:spPr>
        <p:txBody>
          <a:bodyPr>
            <a:noAutofit/>
          </a:bodyPr>
          <a:lstStyle/>
          <a:p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Sophomore Year EA College Planning</a:t>
            </a:r>
          </a:p>
          <a:p>
            <a:pPr lvl="1"/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Summer</a:t>
            </a:r>
          </a:p>
          <a:p>
            <a:pPr lvl="2"/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Effective Habits</a:t>
            </a:r>
          </a:p>
          <a:p>
            <a:pPr lvl="3"/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Time and stress management</a:t>
            </a:r>
          </a:p>
          <a:p>
            <a:pPr lvl="3"/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Goal setting</a:t>
            </a:r>
          </a:p>
          <a:p>
            <a:pPr lvl="3"/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Personal advocacy and accountability</a:t>
            </a:r>
          </a:p>
          <a:p>
            <a:pPr lvl="2"/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Academic Behaviors</a:t>
            </a:r>
          </a:p>
          <a:p>
            <a:pPr lvl="3"/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Strength inventory</a:t>
            </a:r>
          </a:p>
          <a:p>
            <a:pPr lvl="3"/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Study skills/habits</a:t>
            </a:r>
          </a:p>
          <a:p>
            <a:pPr lvl="3"/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Speaking and listening skills</a:t>
            </a:r>
          </a:p>
          <a:p>
            <a:pPr lvl="2"/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High School Curriculum</a:t>
            </a:r>
          </a:p>
          <a:p>
            <a:pPr lvl="3"/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Planning the next 2.5 years</a:t>
            </a:r>
          </a:p>
          <a:p>
            <a:pPr lvl="3"/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GPA</a:t>
            </a:r>
          </a:p>
          <a:p>
            <a:pPr marL="1444752" lvl="3" indent="0">
              <a:buNone/>
            </a:pP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944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Elon Academy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68839"/>
            <a:ext cx="9601200" cy="4976090"/>
          </a:xfrm>
        </p:spPr>
        <p:txBody>
          <a:bodyPr>
            <a:noAutofit/>
          </a:bodyPr>
          <a:lstStyle/>
          <a:p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Sophomore Year EA College Planning</a:t>
            </a:r>
          </a:p>
          <a:p>
            <a:pPr lvl="1"/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Summer</a:t>
            </a:r>
          </a:p>
          <a:p>
            <a:pPr lvl="2"/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High School Curriculum</a:t>
            </a:r>
          </a:p>
          <a:p>
            <a:pPr lvl="3"/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Planning the next 2.5 years</a:t>
            </a:r>
          </a:p>
          <a:p>
            <a:pPr lvl="3"/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GPA</a:t>
            </a:r>
          </a:p>
          <a:p>
            <a:pPr lvl="3"/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High School Courses/transcripts</a:t>
            </a:r>
          </a:p>
          <a:p>
            <a:pPr lvl="3"/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Dual Enrollment Options</a:t>
            </a:r>
          </a:p>
          <a:p>
            <a:pPr lvl="2"/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College Knowledge</a:t>
            </a:r>
          </a:p>
          <a:p>
            <a:pPr lvl="3"/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College visits and post-visit discussions</a:t>
            </a:r>
          </a:p>
          <a:p>
            <a:pPr lvl="3"/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College vocab: types of institutions and degrees</a:t>
            </a:r>
          </a:p>
          <a:p>
            <a:pPr lvl="3"/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1444752" lvl="3" indent="0">
              <a:buNone/>
            </a:pP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99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Elon Academy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26388"/>
            <a:ext cx="9601200" cy="4976090"/>
          </a:xfrm>
        </p:spPr>
        <p:txBody>
          <a:bodyPr>
            <a:noAutofit/>
          </a:bodyPr>
          <a:lstStyle/>
          <a:p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Sophomore Year EA College Planning</a:t>
            </a:r>
          </a:p>
          <a:p>
            <a:pPr lvl="1"/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Saturday Programs</a:t>
            </a:r>
          </a:p>
          <a:p>
            <a:pPr lvl="2"/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High School Curriculum</a:t>
            </a:r>
          </a:p>
          <a:p>
            <a:pPr lvl="3"/>
            <a:r>
              <a:rPr lang="en-US" sz="2200" dirty="0" err="1">
                <a:solidFill>
                  <a:schemeClr val="accent6">
                    <a:lumMod val="50000"/>
                  </a:schemeClr>
                </a:solidFill>
              </a:rPr>
              <a:t>Extracurriculars</a:t>
            </a:r>
            <a:endParaRPr lang="en-US" sz="2200" dirty="0">
              <a:solidFill>
                <a:schemeClr val="accent6">
                  <a:lumMod val="50000"/>
                </a:schemeClr>
              </a:solidFill>
            </a:endParaRPr>
          </a:p>
          <a:p>
            <a:pPr lvl="2"/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Standardized Tests</a:t>
            </a:r>
          </a:p>
          <a:p>
            <a:pPr lvl="3"/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SAT/ACT/PSAT</a:t>
            </a:r>
          </a:p>
          <a:p>
            <a:pPr lvl="3"/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Basics of the tests and when/why to take them</a:t>
            </a:r>
          </a:p>
          <a:p>
            <a:pPr lvl="2"/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College Knowledge</a:t>
            </a:r>
          </a:p>
          <a:p>
            <a:pPr lvl="3"/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Sizes of Institutions</a:t>
            </a:r>
          </a:p>
          <a:p>
            <a:pPr lvl="3"/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Ways to Pay for College</a:t>
            </a:r>
          </a:p>
          <a:p>
            <a:pPr lvl="3"/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Basics of College Research</a:t>
            </a:r>
          </a:p>
          <a:p>
            <a:pPr lvl="3"/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Choice, Target, Challenge Schools</a:t>
            </a:r>
          </a:p>
          <a:p>
            <a:pPr lvl="3"/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College list creation/feedback</a:t>
            </a:r>
          </a:p>
          <a:p>
            <a:pPr lvl="1"/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pPr lvl="2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1444752" lvl="3" indent="0">
              <a:buNone/>
            </a:pP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506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Elon Academy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Let’s start with a focus on your child, their interests, abilities, characteristics, etc.  Turn to someone next to you and tell them 3 things your child enjoys or does well, or 3 reasons why you are proud of your child. 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Connection to college </a:t>
            </a:r>
          </a:p>
        </p:txBody>
      </p:sp>
    </p:spTree>
    <p:extLst>
      <p:ext uri="{BB962C8B-B14F-4D97-AF65-F5344CB8AC3E}">
        <p14:creationId xmlns:p14="http://schemas.microsoft.com/office/powerpoint/2010/main" val="379324214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490</TotalTime>
  <Words>922</Words>
  <Application>Microsoft Macintosh PowerPoint</Application>
  <PresentationFormat>Widescreen</PresentationFormat>
  <Paragraphs>153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Calibri</vt:lpstr>
      <vt:lpstr>Franklin Gothic Book</vt:lpstr>
      <vt:lpstr>Crop</vt:lpstr>
      <vt:lpstr>Welcome to the Elon Academy!</vt:lpstr>
      <vt:lpstr>Elon Academy</vt:lpstr>
      <vt:lpstr>Elon Academy</vt:lpstr>
      <vt:lpstr>Elon Academy</vt:lpstr>
      <vt:lpstr>Elon Academy</vt:lpstr>
      <vt:lpstr>Elon Academy</vt:lpstr>
      <vt:lpstr>Elon Academy</vt:lpstr>
      <vt:lpstr>Elon Academy</vt:lpstr>
      <vt:lpstr>Elon Academy</vt:lpstr>
      <vt:lpstr>Elon Academy</vt:lpstr>
      <vt:lpstr>Elon Academy</vt:lpstr>
      <vt:lpstr>Elon Academy</vt:lpstr>
      <vt:lpstr>Elon Academy</vt:lpstr>
      <vt:lpstr>Elon Academy</vt:lpstr>
      <vt:lpstr>Elon Academy</vt:lpstr>
      <vt:lpstr>Elon Academy</vt:lpstr>
    </vt:vector>
  </TitlesOfParts>
  <Company>Elon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Wicke Laplante</dc:creator>
  <cp:lastModifiedBy>Emily Winterich-Knox</cp:lastModifiedBy>
  <cp:revision>37</cp:revision>
  <cp:lastPrinted>2023-09-22T16:17:59Z</cp:lastPrinted>
  <dcterms:created xsi:type="dcterms:W3CDTF">2020-09-25T18:09:44Z</dcterms:created>
  <dcterms:modified xsi:type="dcterms:W3CDTF">2023-09-26T17:55:13Z</dcterms:modified>
</cp:coreProperties>
</file>