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2" r:id="rId5"/>
    <p:sldMasterId id="2147483698" r:id="rId6"/>
  </p:sldMasterIdLst>
  <p:notesMasterIdLst>
    <p:notesMasterId r:id="rId32"/>
  </p:notesMasterIdLst>
  <p:sldIdLst>
    <p:sldId id="598" r:id="rId7"/>
    <p:sldId id="599" r:id="rId8"/>
    <p:sldId id="604" r:id="rId9"/>
    <p:sldId id="603" r:id="rId10"/>
    <p:sldId id="605" r:id="rId11"/>
    <p:sldId id="609" r:id="rId12"/>
    <p:sldId id="606" r:id="rId13"/>
    <p:sldId id="607" r:id="rId14"/>
    <p:sldId id="542" r:id="rId15"/>
    <p:sldId id="602" r:id="rId16"/>
    <p:sldId id="527" r:id="rId17"/>
    <p:sldId id="531" r:id="rId18"/>
    <p:sldId id="530" r:id="rId19"/>
    <p:sldId id="529" r:id="rId20"/>
    <p:sldId id="616" r:id="rId21"/>
    <p:sldId id="552" r:id="rId22"/>
    <p:sldId id="608" r:id="rId23"/>
    <p:sldId id="569" r:id="rId24"/>
    <p:sldId id="610" r:id="rId25"/>
    <p:sldId id="611" r:id="rId26"/>
    <p:sldId id="615" r:id="rId27"/>
    <p:sldId id="614" r:id="rId28"/>
    <p:sldId id="612" r:id="rId29"/>
    <p:sldId id="613" r:id="rId30"/>
    <p:sldId id="60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67676" autoAdjust="0"/>
  </p:normalViewPr>
  <p:slideViewPr>
    <p:cSldViewPr snapToGrid="0">
      <p:cViewPr>
        <p:scale>
          <a:sx n="66" d="100"/>
          <a:sy n="66" d="100"/>
        </p:scale>
        <p:origin x="2220" y="25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wner\Dropbox\Course%20Materials\Elon\2023-Fall\2023-Fall-MGT3230-Shared\Presentation\Week8-Activity\LeadershipTraitTest\LEADERSHIP%20BY%20HEIGHT.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cat>
            <c:strRef>
              <c:f>'LEADERSHIP BY HEIGHT'!$B$1:$E$1</c:f>
              <c:strCache>
                <c:ptCount val="4"/>
                <c:pt idx="0">
                  <c:v>ShortWoman</c:v>
                </c:pt>
                <c:pt idx="1">
                  <c:v>TallWoman</c:v>
                </c:pt>
                <c:pt idx="2">
                  <c:v>ShortMan</c:v>
                </c:pt>
                <c:pt idx="3">
                  <c:v>TallMan</c:v>
                </c:pt>
              </c:strCache>
            </c:strRef>
          </c:cat>
          <c:val>
            <c:numRef>
              <c:f>'LEADERSHIP BY HEIGHT'!$B$2:$E$2</c:f>
              <c:numCache>
                <c:formatCode>General</c:formatCode>
                <c:ptCount val="4"/>
                <c:pt idx="0">
                  <c:v>2.7</c:v>
                </c:pt>
              </c:numCache>
            </c:numRef>
          </c:val>
          <c:extLst>
            <c:ext xmlns:c16="http://schemas.microsoft.com/office/drawing/2014/chart" uri="{C3380CC4-5D6E-409C-BE32-E72D297353CC}">
              <c16:uniqueId val="{00000000-FCA4-456E-923F-2A7C60621903}"/>
            </c:ext>
          </c:extLst>
        </c:ser>
        <c:ser>
          <c:idx val="1"/>
          <c:order val="1"/>
          <c:spPr>
            <a:solidFill>
              <a:schemeClr val="accent2"/>
            </a:solidFill>
            <a:ln>
              <a:noFill/>
            </a:ln>
            <a:effectLst/>
          </c:spPr>
          <c:invertIfNegative val="0"/>
          <c:cat>
            <c:strRef>
              <c:f>'LEADERSHIP BY HEIGHT'!$B$1:$E$1</c:f>
              <c:strCache>
                <c:ptCount val="4"/>
                <c:pt idx="0">
                  <c:v>ShortWoman</c:v>
                </c:pt>
                <c:pt idx="1">
                  <c:v>TallWoman</c:v>
                </c:pt>
                <c:pt idx="2">
                  <c:v>ShortMan</c:v>
                </c:pt>
                <c:pt idx="3">
                  <c:v>TallMan</c:v>
                </c:pt>
              </c:strCache>
            </c:strRef>
          </c:cat>
          <c:val>
            <c:numRef>
              <c:f>'LEADERSHIP BY HEIGHT'!$B$3:$E$3</c:f>
              <c:numCache>
                <c:formatCode>General</c:formatCode>
                <c:ptCount val="4"/>
                <c:pt idx="1">
                  <c:v>2.8</c:v>
                </c:pt>
              </c:numCache>
            </c:numRef>
          </c:val>
          <c:extLst>
            <c:ext xmlns:c16="http://schemas.microsoft.com/office/drawing/2014/chart" uri="{C3380CC4-5D6E-409C-BE32-E72D297353CC}">
              <c16:uniqueId val="{00000001-FCA4-456E-923F-2A7C60621903}"/>
            </c:ext>
          </c:extLst>
        </c:ser>
        <c:ser>
          <c:idx val="2"/>
          <c:order val="2"/>
          <c:spPr>
            <a:solidFill>
              <a:schemeClr val="accent3"/>
            </a:solidFill>
            <a:ln>
              <a:noFill/>
            </a:ln>
            <a:effectLst/>
          </c:spPr>
          <c:invertIfNegative val="0"/>
          <c:cat>
            <c:strRef>
              <c:f>'LEADERSHIP BY HEIGHT'!$B$1:$E$1</c:f>
              <c:strCache>
                <c:ptCount val="4"/>
                <c:pt idx="0">
                  <c:v>ShortWoman</c:v>
                </c:pt>
                <c:pt idx="1">
                  <c:v>TallWoman</c:v>
                </c:pt>
                <c:pt idx="2">
                  <c:v>ShortMan</c:v>
                </c:pt>
                <c:pt idx="3">
                  <c:v>TallMan</c:v>
                </c:pt>
              </c:strCache>
            </c:strRef>
          </c:cat>
          <c:val>
            <c:numRef>
              <c:f>'LEADERSHIP BY HEIGHT'!$B$4:$E$4</c:f>
              <c:numCache>
                <c:formatCode>General</c:formatCode>
                <c:ptCount val="4"/>
                <c:pt idx="2">
                  <c:v>2.4249999999999998</c:v>
                </c:pt>
              </c:numCache>
            </c:numRef>
          </c:val>
          <c:extLst>
            <c:ext xmlns:c16="http://schemas.microsoft.com/office/drawing/2014/chart" uri="{C3380CC4-5D6E-409C-BE32-E72D297353CC}">
              <c16:uniqueId val="{00000002-FCA4-456E-923F-2A7C60621903}"/>
            </c:ext>
          </c:extLst>
        </c:ser>
        <c:ser>
          <c:idx val="3"/>
          <c:order val="3"/>
          <c:spPr>
            <a:solidFill>
              <a:schemeClr val="accent4"/>
            </a:solidFill>
            <a:ln>
              <a:noFill/>
            </a:ln>
            <a:effectLst/>
          </c:spPr>
          <c:invertIfNegative val="0"/>
          <c:cat>
            <c:strRef>
              <c:f>'LEADERSHIP BY HEIGHT'!$B$1:$E$1</c:f>
              <c:strCache>
                <c:ptCount val="4"/>
                <c:pt idx="0">
                  <c:v>ShortWoman</c:v>
                </c:pt>
                <c:pt idx="1">
                  <c:v>TallWoman</c:v>
                </c:pt>
                <c:pt idx="2">
                  <c:v>ShortMan</c:v>
                </c:pt>
                <c:pt idx="3">
                  <c:v>TallMan</c:v>
                </c:pt>
              </c:strCache>
            </c:strRef>
          </c:cat>
          <c:val>
            <c:numRef>
              <c:f>'LEADERSHIP BY HEIGHT'!$B$5:$E$5</c:f>
              <c:numCache>
                <c:formatCode>General</c:formatCode>
                <c:ptCount val="4"/>
                <c:pt idx="3">
                  <c:v>3</c:v>
                </c:pt>
              </c:numCache>
            </c:numRef>
          </c:val>
          <c:extLst>
            <c:ext xmlns:c16="http://schemas.microsoft.com/office/drawing/2014/chart" uri="{C3380CC4-5D6E-409C-BE32-E72D297353CC}">
              <c16:uniqueId val="{00000003-FCA4-456E-923F-2A7C60621903}"/>
            </c:ext>
          </c:extLst>
        </c:ser>
        <c:dLbls>
          <c:showLegendKey val="0"/>
          <c:showVal val="0"/>
          <c:showCatName val="0"/>
          <c:showSerName val="0"/>
          <c:showPercent val="0"/>
          <c:showBubbleSize val="0"/>
        </c:dLbls>
        <c:gapWidth val="150"/>
        <c:overlap val="100"/>
        <c:axId val="1279183391"/>
        <c:axId val="1279183871"/>
      </c:barChart>
      <c:catAx>
        <c:axId val="1279183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9183871"/>
        <c:crosses val="autoZero"/>
        <c:auto val="1"/>
        <c:lblAlgn val="ctr"/>
        <c:lblOffset val="100"/>
        <c:noMultiLvlLbl val="0"/>
      </c:catAx>
      <c:valAx>
        <c:axId val="1279183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91833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2E001-2B0D-410C-9D62-E7178469DACD}"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B4CDE-27D2-4CB6-BA56-572995FABD24}" type="slidenum">
              <a:rPr lang="en-US" smtClean="0"/>
              <a:t>‹#›</a:t>
            </a:fld>
            <a:endParaRPr lang="en-US"/>
          </a:p>
        </p:txBody>
      </p:sp>
    </p:spTree>
    <p:extLst>
      <p:ext uri="{BB962C8B-B14F-4D97-AF65-F5344CB8AC3E}">
        <p14:creationId xmlns:p14="http://schemas.microsoft.com/office/powerpoint/2010/main" val="3944468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B4CDE-27D2-4CB6-BA56-572995FABD24}" type="slidenum">
              <a:rPr lang="en-US" smtClean="0"/>
              <a:t>1</a:t>
            </a:fld>
            <a:endParaRPr lang="en-US"/>
          </a:p>
        </p:txBody>
      </p:sp>
    </p:spTree>
    <p:extLst>
      <p:ext uri="{BB962C8B-B14F-4D97-AF65-F5344CB8AC3E}">
        <p14:creationId xmlns:p14="http://schemas.microsoft.com/office/powerpoint/2010/main" val="323518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 MGT3230: Principles of Organizational Behavior and Management course is meticulously designed to ensure a holistic development of the students. It doesn't merely focus on imparting fundamental concepts of organizational behavior and management, but also on nurturing critical thinking skills and enabling the practical application of theoretical concepts in real-world scenarios. A crucial aspect of this development is leadership pedagogy, which is deeply embedded into the course structure and objectives, underscoring the development of essential leadership skills required for effective management of organizational behavior.</a:t>
            </a:r>
          </a:p>
          <a:p>
            <a:endParaRPr lang="en-US" dirty="0"/>
          </a:p>
        </p:txBody>
      </p:sp>
      <p:sp>
        <p:nvSpPr>
          <p:cNvPr id="4" name="Slide Number Placeholder 3"/>
          <p:cNvSpPr>
            <a:spLocks noGrp="1"/>
          </p:cNvSpPr>
          <p:nvPr>
            <p:ph type="sldNum" sz="quarter" idx="5"/>
          </p:nvPr>
        </p:nvSpPr>
        <p:spPr/>
        <p:txBody>
          <a:bodyPr/>
          <a:lstStyle/>
          <a:p>
            <a:fld id="{F19B4CDE-27D2-4CB6-BA56-572995FABD24}" type="slidenum">
              <a:rPr lang="en-US" smtClean="0"/>
              <a:t>3</a:t>
            </a:fld>
            <a:endParaRPr lang="en-US"/>
          </a:p>
        </p:txBody>
      </p:sp>
    </p:spTree>
    <p:extLst>
      <p:ext uri="{BB962C8B-B14F-4D97-AF65-F5344CB8AC3E}">
        <p14:creationId xmlns:p14="http://schemas.microsoft.com/office/powerpoint/2010/main" val="76387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Relational Leadership Model, which we leverage in this course, forms the backbone of our approach. This model is grounded in the belief that leadership effectiveness is intrinsically linked to the ability to cultivate positive relationships within an organization. It is structured around five key components: purposefulness, inclusivity, empowerment, ethics, and process orientation. Each of these components is intricately woven into the fabric of the course, thereby ensuring that students not only assimilate the theories of organizational behavior and management but also develop the requisite skills to emerge as socially responsible leaders capable of effecting positive change within their organizations (Please see the students feedback on this matter in Answer 5).</a:t>
            </a:r>
          </a:p>
          <a:p>
            <a:pPr marL="0" marR="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9B4CDE-27D2-4CB6-BA56-572995FABD24}" type="slidenum">
              <a:rPr lang="en-US" smtClean="0"/>
              <a:t>4</a:t>
            </a:fld>
            <a:endParaRPr lang="en-US"/>
          </a:p>
        </p:txBody>
      </p:sp>
    </p:spTree>
    <p:extLst>
      <p:ext uri="{BB962C8B-B14F-4D97-AF65-F5344CB8AC3E}">
        <p14:creationId xmlns:p14="http://schemas.microsoft.com/office/powerpoint/2010/main" val="396043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solidFill>
                  <a:schemeClr val="bg1"/>
                </a:solidFill>
              </a:rPr>
              <a:t>Purpose: </a:t>
            </a:r>
            <a:r>
              <a:rPr lang="en-US" dirty="0">
                <a:solidFill>
                  <a:schemeClr val="bg1"/>
                </a:solidFill>
              </a:rPr>
              <a:t>Having a common set of values and vision to move an initiative forward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For instance, at the onset of the course, we establish semester-long teams wherein team members share their collective vision and set the tone for the semester, thereby instilling a sense of purposefulness right from the start. This is just one example of how we (my students and I) integrate the component of 'purposefulness' into the course. </a:t>
            </a:r>
            <a:endParaRPr lang="en-US" dirty="0"/>
          </a:p>
        </p:txBody>
      </p:sp>
      <p:sp>
        <p:nvSpPr>
          <p:cNvPr id="4" name="Slide Number Placeholder 3"/>
          <p:cNvSpPr>
            <a:spLocks noGrp="1"/>
          </p:cNvSpPr>
          <p:nvPr>
            <p:ph type="sldNum" sz="quarter" idx="5"/>
          </p:nvPr>
        </p:nvSpPr>
        <p:spPr/>
        <p:txBody>
          <a:bodyPr/>
          <a:lstStyle/>
          <a:p>
            <a:fld id="{F19B4CDE-27D2-4CB6-BA56-572995FABD24}" type="slidenum">
              <a:rPr lang="en-US" smtClean="0"/>
              <a:t>5</a:t>
            </a:fld>
            <a:endParaRPr lang="en-US"/>
          </a:p>
        </p:txBody>
      </p:sp>
    </p:spTree>
    <p:extLst>
      <p:ext uri="{BB962C8B-B14F-4D97-AF65-F5344CB8AC3E}">
        <p14:creationId xmlns:p14="http://schemas.microsoft.com/office/powerpoint/2010/main" val="199203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B4CDE-27D2-4CB6-BA56-572995FABD24}" type="slidenum">
              <a:rPr lang="en-US" smtClean="0"/>
              <a:t>7</a:t>
            </a:fld>
            <a:endParaRPr lang="en-US"/>
          </a:p>
        </p:txBody>
      </p:sp>
    </p:spTree>
    <p:extLst>
      <p:ext uri="{BB962C8B-B14F-4D97-AF65-F5344CB8AC3E}">
        <p14:creationId xmlns:p14="http://schemas.microsoft.com/office/powerpoint/2010/main" val="3676476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solidFill>
                  <a:schemeClr val="bg1"/>
                </a:solidFill>
              </a:rPr>
              <a:t>Inclusivity: </a:t>
            </a:r>
            <a:r>
              <a:rPr lang="en-US" dirty="0">
                <a:solidFill>
                  <a:schemeClr val="bg1"/>
                </a:solidFill>
              </a:rPr>
              <a:t>Welcoming and open to diverse points of view and diverse identities </a:t>
            </a:r>
          </a:p>
          <a:p>
            <a:pPr marL="0" marR="0">
              <a:lnSpc>
                <a:spcPct val="107000"/>
              </a:lnSpc>
              <a:spcBef>
                <a:spcPts val="0"/>
              </a:spcBef>
              <a:spcAft>
                <a:spcPts val="800"/>
              </a:spcAf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'inclusivity' is addressed by engaging students in exercises that reveal their implicit biases and then facilitating discussions on creating a more inclusive future of work. This not only sensitizes students to their biases but also encourages them to actively work towards fostering inclusivity.</a:t>
            </a:r>
          </a:p>
          <a:p>
            <a:pPr marL="0" marR="0">
              <a:lnSpc>
                <a:spcPct val="107000"/>
              </a:lnSpc>
              <a:spcBef>
                <a:spcPts val="0"/>
              </a:spcBef>
              <a:spcAft>
                <a:spcPts val="800"/>
              </a:spcAf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9B4CDE-27D2-4CB6-BA56-572995FABD24}" type="slidenum">
              <a:rPr lang="en-US" smtClean="0"/>
              <a:t>8</a:t>
            </a:fld>
            <a:endParaRPr lang="en-US"/>
          </a:p>
        </p:txBody>
      </p:sp>
    </p:spTree>
    <p:extLst>
      <p:ext uri="{BB962C8B-B14F-4D97-AF65-F5344CB8AC3E}">
        <p14:creationId xmlns:p14="http://schemas.microsoft.com/office/powerpoint/2010/main" val="279217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b="1" dirty="0">
                <a:solidFill>
                  <a:schemeClr val="bg1"/>
                </a:solidFill>
              </a:rPr>
              <a:t>Empowerment: </a:t>
            </a:r>
            <a:r>
              <a:rPr lang="en-US" sz="1800" dirty="0">
                <a:solidFill>
                  <a:schemeClr val="bg1"/>
                </a:solidFill>
              </a:rPr>
              <a:t>Sharing power with others to embrace what they have to offer </a:t>
            </a:r>
          </a:p>
          <a:p>
            <a:pPr marL="0" marR="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Empowerment is another key component that is actively promoted throughout the course. Students participate in activities such as the Escape Room, which requires them to share responsibilities, coordinate efforts, and solve puzzles collaboratively. This activity, among others, instills a sense of empowerment as students take on responsibilities, work together, and overcome challenges.</a:t>
            </a:r>
          </a:p>
          <a:p>
            <a:pPr marL="0" marR="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9B4CDE-27D2-4CB6-BA56-572995FABD24}" type="slidenum">
              <a:rPr lang="en-US" smtClean="0"/>
              <a:t>17</a:t>
            </a:fld>
            <a:endParaRPr lang="en-US"/>
          </a:p>
        </p:txBody>
      </p:sp>
    </p:spTree>
    <p:extLst>
      <p:ext uri="{BB962C8B-B14F-4D97-AF65-F5344CB8AC3E}">
        <p14:creationId xmlns:p14="http://schemas.microsoft.com/office/powerpoint/2010/main" val="187055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dirty="0">
                <a:solidFill>
                  <a:schemeClr val="bg1"/>
                </a:solidFill>
              </a:rPr>
              <a:t>Ethics: </a:t>
            </a:r>
            <a:r>
              <a:rPr lang="en-US" sz="1200" dirty="0">
                <a:solidFill>
                  <a:schemeClr val="bg1"/>
                </a:solidFill>
              </a:rPr>
              <a:t>Upholds values and standards of morality </a:t>
            </a:r>
          </a:p>
          <a:p>
            <a:pPr marL="0" marR="0">
              <a:lnSpc>
                <a:spcPct val="107000"/>
              </a:lnSpc>
              <a:spcBef>
                <a:spcPts val="0"/>
              </a:spcBef>
              <a:spcAft>
                <a:spcPts val="800"/>
              </a:spcAf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Furthermore, the course delves deeply into 'ethics' by engaging students in activities like case studies and gamification with the 1hurdle platform. These activities are designed to stimulate critical thinking about the ethical implications of their decisions in practical scenarios.</a:t>
            </a:r>
          </a:p>
          <a:p>
            <a:pPr marL="0" marR="0">
              <a:lnSpc>
                <a:spcPct val="107000"/>
              </a:lnSpc>
              <a:spcBef>
                <a:spcPts val="0"/>
              </a:spcBef>
              <a:spcAft>
                <a:spcPts val="800"/>
              </a:spcAf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Lastly, the course promotes a 'process-oriented' learning approach, emphasizing that every occurrence in the class is a learning and growth opportunity. This approach fosters a growth mindset and a process-oriented attitude among the students.</a:t>
            </a:r>
          </a:p>
          <a:p>
            <a:pPr marL="0" marR="0">
              <a:lnSpc>
                <a:spcPct val="107000"/>
              </a:lnSpc>
              <a:spcBef>
                <a:spcPts val="0"/>
              </a:spcBef>
              <a:spcAft>
                <a:spcPts val="800"/>
              </a:spcAf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9B4CDE-27D2-4CB6-BA56-572995FABD24}" type="slidenum">
              <a:rPr lang="en-US" smtClean="0"/>
              <a:t>20</a:t>
            </a:fld>
            <a:endParaRPr lang="en-US"/>
          </a:p>
        </p:txBody>
      </p:sp>
    </p:spTree>
    <p:extLst>
      <p:ext uri="{BB962C8B-B14F-4D97-AF65-F5344CB8AC3E}">
        <p14:creationId xmlns:p14="http://schemas.microsoft.com/office/powerpoint/2010/main" val="570505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Process-Orientation:</a:t>
            </a:r>
            <a:r>
              <a:rPr lang="en-US" sz="1200" dirty="0">
                <a:solidFill>
                  <a:schemeClr val="bg1"/>
                </a:solidFill>
              </a:rPr>
              <a:t> The focus is on the group and how the group works together, how do you learn from your mistakes – not only end but the process itself is full of joy and learning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Lastly, the course promotes a 'process-oriented' learning approach, emphasizing that every occurrence in the class is a learning and growth opportunity. This approach fosters a growth mindset and a process-oriented attitude among the students.</a:t>
            </a:r>
          </a:p>
          <a:p>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19B4CDE-27D2-4CB6-BA56-572995FABD24}" type="slidenum">
              <a:rPr lang="en-US" smtClean="0"/>
              <a:t>23</a:t>
            </a:fld>
            <a:endParaRPr lang="en-US"/>
          </a:p>
        </p:txBody>
      </p:sp>
    </p:spTree>
    <p:extLst>
      <p:ext uri="{BB962C8B-B14F-4D97-AF65-F5344CB8AC3E}">
        <p14:creationId xmlns:p14="http://schemas.microsoft.com/office/powerpoint/2010/main" val="3846352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5CAEF53-F834-43A4-A0F4-F61C3EAE21E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0AECA27A-0CDD-4847-8D49-E20215FEF4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88D56175-4C2E-4624-B9DD-1D909DA9EFE7}"/>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5" name="Alt Bilgi Yer Tutucusu 4">
            <a:extLst>
              <a:ext uri="{FF2B5EF4-FFF2-40B4-BE49-F238E27FC236}">
                <a16:creationId xmlns:a16="http://schemas.microsoft.com/office/drawing/2014/main" id="{6E380D49-1423-40C1-A751-3D36851E3D65}"/>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D6FBDEE0-FE14-49C5-AA59-EC33D88C19B2}"/>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1894659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6BD6BBC-7C0A-4A51-9E64-F836DD9B15CA}"/>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390E04E4-25CC-4FF7-9498-A3555E9AAF82}"/>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FA94394A-7A64-4E47-9D3B-5ED83C84BF40}"/>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5" name="Alt Bilgi Yer Tutucusu 4">
            <a:extLst>
              <a:ext uri="{FF2B5EF4-FFF2-40B4-BE49-F238E27FC236}">
                <a16:creationId xmlns:a16="http://schemas.microsoft.com/office/drawing/2014/main" id="{883F379E-F721-42EA-B6C9-83A15F85F66E}"/>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9277B038-E570-46C8-9BB0-561A51A0BC53}"/>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69268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66DFC15-C211-4EDD-AE59-C9BDB9C1F49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AF947AEC-9A04-4DD1-91E5-F41241D0E9C0}"/>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0EA680FE-6BC1-4458-AA9A-E8BC56A664DB}"/>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5" name="Alt Bilgi Yer Tutucusu 4">
            <a:extLst>
              <a:ext uri="{FF2B5EF4-FFF2-40B4-BE49-F238E27FC236}">
                <a16:creationId xmlns:a16="http://schemas.microsoft.com/office/drawing/2014/main" id="{CBAD47FB-3161-4FE3-97AC-6570FFFFB392}"/>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92E966C2-7CAD-439A-AA6B-4FBAE5DA2CDA}"/>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877910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dBar-Two Content">
  <p:cSld name="RedBar-Two Conten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1" y="228600"/>
            <a:ext cx="12192001" cy="6096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rgbClr val="174C79"/>
              </a:buClr>
              <a:buSzPts val="3600"/>
              <a:buFont typeface="Calibri"/>
              <a:buNone/>
              <a:defRPr sz="3600" b="1" i="0" u="none" strike="noStrike" cap="none">
                <a:solidFill>
                  <a:srgbClr val="174C7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4"/>
          <p:cNvSpPr txBox="1">
            <a:spLocks noGrp="1"/>
          </p:cNvSpPr>
          <p:nvPr>
            <p:ph type="body" idx="1"/>
          </p:nvPr>
        </p:nvSpPr>
        <p:spPr>
          <a:xfrm>
            <a:off x="609600" y="914400"/>
            <a:ext cx="5384800" cy="561594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body" idx="2"/>
          </p:nvPr>
        </p:nvSpPr>
        <p:spPr>
          <a:xfrm>
            <a:off x="6197600" y="914400"/>
            <a:ext cx="5384800" cy="561594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body" idx="3"/>
          </p:nvPr>
        </p:nvSpPr>
        <p:spPr>
          <a:xfrm>
            <a:off x="5090160" y="6529450"/>
            <a:ext cx="2011680" cy="99950"/>
          </a:xfrm>
          <a:prstGeom prst="rect">
            <a:avLst/>
          </a:prstGeom>
          <a:noFill/>
          <a:ln>
            <a:noFill/>
          </a:ln>
        </p:spPr>
        <p:txBody>
          <a:bodyPr spcFirstLastPara="1" wrap="square" lIns="0" tIns="0" rIns="0" bIns="0" anchor="t" anchorCtr="0"/>
          <a:lstStyle>
            <a:lvl1pPr marL="457200" marR="0" lvl="0" indent="-228600" algn="ctr"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body" idx="4"/>
          </p:nvPr>
        </p:nvSpPr>
        <p:spPr>
          <a:xfrm>
            <a:off x="8636000" y="6705600"/>
            <a:ext cx="3556000" cy="152400"/>
          </a:xfrm>
          <a:prstGeom prst="rect">
            <a:avLst/>
          </a:prstGeom>
          <a:noFill/>
          <a:ln>
            <a:noFill/>
          </a:ln>
        </p:spPr>
        <p:txBody>
          <a:bodyPr spcFirstLastPara="1" wrap="square" lIns="0" tIns="0" rIns="45700" bIns="0" anchor="t" anchorCtr="0"/>
          <a:lstStyle>
            <a:lvl1pPr marL="457200" marR="0" lvl="0" indent="-22860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09614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dBar-Six Content Placeholders">
  <p:cSld name="RedBar-Six Content Placeholder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0" y="228600"/>
            <a:ext cx="12192000" cy="639762"/>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rgbClr val="174C79"/>
              </a:buClr>
              <a:buSzPts val="3600"/>
              <a:buFont typeface="Calibri"/>
              <a:buNone/>
              <a:defRPr sz="3600" b="1" i="0" u="none" strike="noStrike" cap="none">
                <a:solidFill>
                  <a:srgbClr val="174C7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6"/>
          <p:cNvSpPr txBox="1">
            <a:spLocks noGrp="1"/>
          </p:cNvSpPr>
          <p:nvPr>
            <p:ph type="body" idx="1"/>
          </p:nvPr>
        </p:nvSpPr>
        <p:spPr>
          <a:xfrm>
            <a:off x="711200" y="1066800"/>
            <a:ext cx="10871200" cy="838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2"/>
          </p:nvPr>
        </p:nvSpPr>
        <p:spPr>
          <a:xfrm>
            <a:off x="711200" y="2011680"/>
            <a:ext cx="10871200" cy="762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body" idx="3"/>
          </p:nvPr>
        </p:nvSpPr>
        <p:spPr>
          <a:xfrm>
            <a:off x="711200" y="2880360"/>
            <a:ext cx="10871200" cy="685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body" idx="4"/>
          </p:nvPr>
        </p:nvSpPr>
        <p:spPr>
          <a:xfrm>
            <a:off x="711200" y="3672840"/>
            <a:ext cx="10871200" cy="838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body" idx="5"/>
          </p:nvPr>
        </p:nvSpPr>
        <p:spPr>
          <a:xfrm>
            <a:off x="711200" y="4617720"/>
            <a:ext cx="10871200" cy="9144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6"/>
          <p:cNvSpPr txBox="1">
            <a:spLocks noGrp="1"/>
          </p:cNvSpPr>
          <p:nvPr>
            <p:ph type="body" idx="6"/>
          </p:nvPr>
        </p:nvSpPr>
        <p:spPr>
          <a:xfrm>
            <a:off x="711200" y="5638800"/>
            <a:ext cx="10871200" cy="762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8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6"/>
          <p:cNvSpPr txBox="1">
            <a:spLocks noGrp="1"/>
          </p:cNvSpPr>
          <p:nvPr>
            <p:ph type="body" idx="7"/>
          </p:nvPr>
        </p:nvSpPr>
        <p:spPr>
          <a:xfrm>
            <a:off x="8636000" y="6705600"/>
            <a:ext cx="3556000" cy="152400"/>
          </a:xfrm>
          <a:prstGeom prst="rect">
            <a:avLst/>
          </a:prstGeom>
          <a:noFill/>
          <a:ln>
            <a:noFill/>
          </a:ln>
        </p:spPr>
        <p:txBody>
          <a:bodyPr spcFirstLastPara="1" wrap="square" lIns="0" tIns="0" rIns="45700" bIns="0" anchor="t" anchorCtr="0"/>
          <a:lstStyle>
            <a:lvl1pPr marL="457200" marR="0" lvl="0" indent="-22860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33166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for Figure">
    <p:spTree>
      <p:nvGrpSpPr>
        <p:cNvPr id="1" name=""/>
        <p:cNvGrpSpPr/>
        <p:nvPr/>
      </p:nvGrpSpPr>
      <p:grpSpPr>
        <a:xfrm>
          <a:off x="0" y="0"/>
          <a:ext cx="0" cy="0"/>
          <a:chOff x="0" y="0"/>
          <a:chExt cx="0" cy="0"/>
        </a:xfrm>
      </p:grpSpPr>
      <p:sp>
        <p:nvSpPr>
          <p:cNvPr id="8"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Section or Topic Heading</a:t>
            </a:r>
          </a:p>
        </p:txBody>
      </p:sp>
      <p:sp>
        <p:nvSpPr>
          <p:cNvPr id="11" name="Content Placeholder 10"/>
          <p:cNvSpPr>
            <a:spLocks noGrp="1"/>
          </p:cNvSpPr>
          <p:nvPr>
            <p:ph sz="quarter" idx="16"/>
          </p:nvPr>
        </p:nvSpPr>
        <p:spPr>
          <a:xfrm>
            <a:off x="406400" y="1752600"/>
            <a:ext cx="11379200" cy="3276600"/>
          </a:xfrm>
          <a:prstGeom prst="rect">
            <a:avLst/>
          </a:prstGeom>
        </p:spPr>
        <p:txBody>
          <a:bodyPr/>
          <a:lstStyle>
            <a:lvl1pPr marL="0" indent="0">
              <a:buNone/>
              <a:defRPr sz="2800" b="0" i="0">
                <a:latin typeface="Calibri" panose="020F0502020204030204" pitchFamily="34" charset="0"/>
                <a:ea typeface="Calibri" panose="020F0502020204030204" pitchFamily="34" charset="0"/>
                <a:cs typeface="Calibri" panose="020F0502020204030204" pitchFamily="34" charset="0"/>
              </a:defRPr>
            </a:lvl1pPr>
          </a:lstStyle>
          <a:p>
            <a:pPr lvl="0"/>
            <a:endParaRPr lang="en-US" dirty="0"/>
          </a:p>
        </p:txBody>
      </p:sp>
      <p:sp>
        <p:nvSpPr>
          <p:cNvPr id="7" name="Content"/>
          <p:cNvSpPr>
            <a:spLocks noGrp="1"/>
          </p:cNvSpPr>
          <p:nvPr>
            <p:ph sz="quarter" idx="15" hasCustomPrompt="1"/>
          </p:nvPr>
        </p:nvSpPr>
        <p:spPr>
          <a:xfrm>
            <a:off x="406400" y="5029200"/>
            <a:ext cx="11379200" cy="1143000"/>
          </a:xfrm>
          <a:prstGeom prst="rect">
            <a:avLst/>
          </a:prstGeom>
        </p:spPr>
        <p:txBody>
          <a:bodyPr/>
          <a:lstStyle>
            <a:lvl1pPr marL="0" indent="0">
              <a:spcBef>
                <a:spcPts val="1000"/>
              </a:spcBef>
              <a:buFont typeface="Arial" charset="0"/>
              <a:buNone/>
              <a:defRPr sz="200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sz="2000" dirty="0"/>
              <a:t>Figure 4.5 Figure title placeholder</a:t>
            </a:r>
          </a:p>
          <a:p>
            <a:pPr lvl="0"/>
            <a:endParaRPr lang="en-US" dirty="0"/>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Copyright ©2018 John Wiley &amp; Sons, Inc. </a:t>
            </a:r>
          </a:p>
        </p:txBody>
      </p:sp>
    </p:spTree>
    <p:extLst>
      <p:ext uri="{BB962C8B-B14F-4D97-AF65-F5344CB8AC3E}">
        <p14:creationId xmlns:p14="http://schemas.microsoft.com/office/powerpoint/2010/main" val="3944519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Section or Topic Heading</a:t>
            </a:r>
          </a:p>
        </p:txBody>
      </p:sp>
      <p:sp>
        <p:nvSpPr>
          <p:cNvPr id="6" name="Content Placeholder"/>
          <p:cNvSpPr>
            <a:spLocks noGrp="1"/>
          </p:cNvSpPr>
          <p:nvPr>
            <p:ph sz="quarter" idx="16"/>
          </p:nvPr>
        </p:nvSpPr>
        <p:spPr>
          <a:xfrm>
            <a:off x="406400" y="1752600"/>
            <a:ext cx="11379200" cy="4603750"/>
          </a:xfrm>
          <a:prstGeom prst="rect">
            <a:avLst/>
          </a:prstGeom>
        </p:spPr>
        <p:txBody>
          <a:bodyPr/>
          <a:lstStyle>
            <a:lvl1pPr marL="0" indent="0">
              <a:buNone/>
              <a:defRPr sz="2800" b="0" i="0">
                <a:latin typeface="Calibri" panose="020F0502020204030204" pitchFamily="34" charset="0"/>
                <a:ea typeface="Calibri" panose="020F0502020204030204" pitchFamily="34" charset="0"/>
                <a:cs typeface="Calibri" panose="020F0502020204030204" pitchFamily="34"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Copyright ©2018 John Wiley &amp; Sons, Inc. </a:t>
            </a:r>
          </a:p>
        </p:txBody>
      </p:sp>
    </p:spTree>
    <p:extLst>
      <p:ext uri="{BB962C8B-B14F-4D97-AF65-F5344CB8AC3E}">
        <p14:creationId xmlns:p14="http://schemas.microsoft.com/office/powerpoint/2010/main" val="3761360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Section or Topic Heading</a:t>
            </a:r>
          </a:p>
        </p:txBody>
      </p:sp>
      <p:sp>
        <p:nvSpPr>
          <p:cNvPr id="6" name="Content Placeholder 1"/>
          <p:cNvSpPr>
            <a:spLocks noGrp="1"/>
          </p:cNvSpPr>
          <p:nvPr>
            <p:ph sz="quarter" idx="16"/>
          </p:nvPr>
        </p:nvSpPr>
        <p:spPr>
          <a:xfrm>
            <a:off x="406400" y="1752600"/>
            <a:ext cx="5486400" cy="4603750"/>
          </a:xfrm>
          <a:prstGeom prst="rect">
            <a:avLst/>
          </a:prstGeom>
        </p:spPr>
        <p:txBody>
          <a:bodyPr/>
          <a:lstStyle>
            <a:lvl1pPr marL="0" indent="0">
              <a:buNone/>
              <a:defRPr sz="2800" b="0" i="0">
                <a:latin typeface="Calibri" panose="020F0502020204030204" pitchFamily="34" charset="0"/>
                <a:ea typeface="Calibri" panose="020F0502020204030204" pitchFamily="34" charset="0"/>
                <a:cs typeface="Calibri" panose="020F0502020204030204" pitchFamily="34" charset="0"/>
              </a:defRPr>
            </a:lvl1pPr>
          </a:lstStyle>
          <a:p>
            <a:pPr lvl="0"/>
            <a:endParaRPr lang="en-US" dirty="0"/>
          </a:p>
        </p:txBody>
      </p:sp>
      <p:sp>
        <p:nvSpPr>
          <p:cNvPr id="7" name="Content Placeholder 2"/>
          <p:cNvSpPr>
            <a:spLocks noGrp="1"/>
          </p:cNvSpPr>
          <p:nvPr>
            <p:ph sz="quarter" idx="17"/>
          </p:nvPr>
        </p:nvSpPr>
        <p:spPr>
          <a:xfrm>
            <a:off x="6299200" y="1752600"/>
            <a:ext cx="5486400" cy="4603750"/>
          </a:xfrm>
          <a:prstGeom prst="rect">
            <a:avLst/>
          </a:prstGeom>
        </p:spPr>
        <p:txBody>
          <a:bodyPr/>
          <a:lstStyle>
            <a:lvl1pPr marL="0" indent="0">
              <a:buNone/>
              <a:defRPr sz="2800" b="0" i="0">
                <a:latin typeface="Calibri" panose="020F0502020204030204" pitchFamily="34" charset="0"/>
                <a:ea typeface="Calibri" panose="020F0502020204030204" pitchFamily="34" charset="0"/>
                <a:cs typeface="Calibri" panose="020F0502020204030204" pitchFamily="34" charset="0"/>
              </a:defRPr>
            </a:lvl1pPr>
          </a:lstStyle>
          <a:p>
            <a:pPr lvl="0"/>
            <a:endParaRPr lang="en-US" dirty="0"/>
          </a:p>
        </p:txBody>
      </p:sp>
      <p:sp>
        <p:nvSpPr>
          <p:cNvPr id="3" name="Slide Number Placeholder "/>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
          <p:cNvSpPr>
            <a:spLocks noGrp="1"/>
          </p:cNvSpPr>
          <p:nvPr>
            <p:ph type="ftr" sz="quarter" idx="11"/>
          </p:nvPr>
        </p:nvSpPr>
        <p:spPr/>
        <p:txBody>
          <a:bodyPr/>
          <a:lstStyle/>
          <a:p>
            <a:r>
              <a:rPr lang="en-US" dirty="0"/>
              <a:t>Copyright ©2018 John Wiley &amp; Sons, Inc. </a:t>
            </a:r>
          </a:p>
        </p:txBody>
      </p:sp>
    </p:spTree>
    <p:extLst>
      <p:ext uri="{BB962C8B-B14F-4D97-AF65-F5344CB8AC3E}">
        <p14:creationId xmlns:p14="http://schemas.microsoft.com/office/powerpoint/2010/main" val="4206641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Section or Topic Heading</a:t>
            </a:r>
          </a:p>
        </p:txBody>
      </p:sp>
      <p:sp>
        <p:nvSpPr>
          <p:cNvPr id="6" name="Content Placeholder 1"/>
          <p:cNvSpPr>
            <a:spLocks noGrp="1"/>
          </p:cNvSpPr>
          <p:nvPr>
            <p:ph sz="quarter" idx="16"/>
          </p:nvPr>
        </p:nvSpPr>
        <p:spPr>
          <a:xfrm>
            <a:off x="406400" y="1752600"/>
            <a:ext cx="5486400" cy="2819400"/>
          </a:xfrm>
          <a:prstGeom prst="rect">
            <a:avLst/>
          </a:prstGeom>
        </p:spPr>
        <p:txBody>
          <a:bodyPr/>
          <a:lstStyle>
            <a:lvl1pPr marL="0" indent="0">
              <a:buNone/>
              <a:defRPr sz="2800" b="0" i="0">
                <a:latin typeface="Calibri" panose="020F0502020204030204" pitchFamily="34" charset="0"/>
                <a:ea typeface="Calibri" panose="020F0502020204030204" pitchFamily="34" charset="0"/>
                <a:cs typeface="Calibri" panose="020F0502020204030204" pitchFamily="34" charset="0"/>
              </a:defRPr>
            </a:lvl1pPr>
          </a:lstStyle>
          <a:p>
            <a:pPr lvl="0"/>
            <a:endParaRPr lang="en-US" dirty="0"/>
          </a:p>
        </p:txBody>
      </p:sp>
      <p:sp>
        <p:nvSpPr>
          <p:cNvPr id="7" name="Content Placeholder 2"/>
          <p:cNvSpPr>
            <a:spLocks noGrp="1"/>
          </p:cNvSpPr>
          <p:nvPr>
            <p:ph sz="quarter" idx="17"/>
          </p:nvPr>
        </p:nvSpPr>
        <p:spPr>
          <a:xfrm>
            <a:off x="6299200" y="1752600"/>
            <a:ext cx="5486400" cy="2819400"/>
          </a:xfrm>
          <a:prstGeom prst="rect">
            <a:avLst/>
          </a:prstGeom>
        </p:spPr>
        <p:txBody>
          <a:bodyPr/>
          <a:lstStyle>
            <a:lvl1pPr marL="0" indent="0">
              <a:buNone/>
              <a:defRPr sz="2800" b="0" i="0">
                <a:latin typeface="Calibri" panose="020F0502020204030204" pitchFamily="34" charset="0"/>
                <a:ea typeface="Calibri" panose="020F0502020204030204" pitchFamily="34" charset="0"/>
                <a:cs typeface="Calibri" panose="020F0502020204030204" pitchFamily="34" charset="0"/>
              </a:defRPr>
            </a:lvl1pPr>
          </a:lstStyle>
          <a:p>
            <a:pPr lvl="0"/>
            <a:endParaRPr lang="en-US" dirty="0"/>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Copyright ©2018 John Wiley &amp; Sons, Inc. </a:t>
            </a:r>
          </a:p>
        </p:txBody>
      </p:sp>
      <p:sp>
        <p:nvSpPr>
          <p:cNvPr id="9" name="Content Placeholder 8"/>
          <p:cNvSpPr>
            <a:spLocks noGrp="1"/>
          </p:cNvSpPr>
          <p:nvPr>
            <p:ph sz="quarter" idx="18"/>
          </p:nvPr>
        </p:nvSpPr>
        <p:spPr>
          <a:xfrm>
            <a:off x="3048000" y="4724401"/>
            <a:ext cx="6096000" cy="1489075"/>
          </a:xfrm>
          <a:prstGeom prst="rect">
            <a:avLst/>
          </a:prstGeom>
        </p:spPr>
        <p:txBody>
          <a:bodyPr/>
          <a:lstStyle>
            <a:lvl1pPr marL="0" indent="0">
              <a:buNone/>
              <a:defRPr sz="2800" b="0" i="0">
                <a:latin typeface="Calibri" panose="020F0502020204030204" pitchFamily="34" charset="0"/>
                <a:ea typeface="Calibri" panose="020F0502020204030204" pitchFamily="34" charset="0"/>
                <a:cs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3459089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457200" y="304801"/>
            <a:ext cx="11277600" cy="678611"/>
          </a:xfrm>
          <a:prstGeom prst="rect">
            <a:avLst/>
          </a:prstGeom>
        </p:spPr>
        <p:txBody>
          <a:bodyPr anchor="ctr">
            <a:normAutofit/>
          </a:bodyPr>
          <a:lstStyle>
            <a:lvl1pPr>
              <a:defRPr sz="28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457200" y="1276710"/>
            <a:ext cx="112776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4492463" y="6324600"/>
            <a:ext cx="3207076"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2082800" y="6684964"/>
            <a:ext cx="92964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
        <p:nvSpPr>
          <p:cNvPr id="8" name="Content Placeholder 1">
            <a:extLst>
              <a:ext uri="{FF2B5EF4-FFF2-40B4-BE49-F238E27FC236}">
                <a16:creationId xmlns:a16="http://schemas.microsoft.com/office/drawing/2014/main" id="{C57B2B97-A10A-4841-99AE-01EEF96C34F4}"/>
              </a:ext>
            </a:extLst>
          </p:cNvPr>
          <p:cNvSpPr>
            <a:spLocks noGrp="1"/>
          </p:cNvSpPr>
          <p:nvPr>
            <p:ph sz="quarter" idx="14"/>
          </p:nvPr>
        </p:nvSpPr>
        <p:spPr>
          <a:xfrm>
            <a:off x="0" y="1"/>
            <a:ext cx="1879600" cy="1085491"/>
          </a:xfrm>
          <a:solidFill>
            <a:srgbClr val="720E11"/>
          </a:solidFill>
        </p:spPr>
        <p:txBody>
          <a:bodyPr>
            <a:normAutofit fontScale="92500"/>
          </a:bodyPr>
          <a:lstStyle/>
          <a:p>
            <a:pPr algn="ctr"/>
            <a:r>
              <a:rPr lang="en-US" dirty="0">
                <a:solidFill>
                  <a:schemeClr val="bg1"/>
                </a:solidFill>
              </a:rPr>
              <a:t>CAREER CORNER</a:t>
            </a:r>
          </a:p>
        </p:txBody>
      </p:sp>
    </p:spTree>
    <p:extLst>
      <p:ext uri="{BB962C8B-B14F-4D97-AF65-F5344CB8AC3E}">
        <p14:creationId xmlns:p14="http://schemas.microsoft.com/office/powerpoint/2010/main" val="334137318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457200" y="304801"/>
            <a:ext cx="11277600" cy="678611"/>
          </a:xfrm>
          <a:prstGeom prst="rect">
            <a:avLst/>
          </a:prstGeom>
        </p:spPr>
        <p:txBody>
          <a:bodyPr anchor="ctr">
            <a:normAutofit/>
          </a:bodyPr>
          <a:lstStyle>
            <a:lvl1pPr>
              <a:defRPr sz="28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457200" y="1276710"/>
            <a:ext cx="112776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4492463" y="6324600"/>
            <a:ext cx="3207076"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2082800" y="6684964"/>
            <a:ext cx="92964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32329818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4823564-AB98-4B0F-A10E-3109E45A4AE6}"/>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B578830B-AD62-4A00-B08A-BF71CA06B060}"/>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3A63A26A-BB97-4716-9B65-1A7D56A92A10}"/>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5" name="Alt Bilgi Yer Tutucusu 4">
            <a:extLst>
              <a:ext uri="{FF2B5EF4-FFF2-40B4-BE49-F238E27FC236}">
                <a16:creationId xmlns:a16="http://schemas.microsoft.com/office/drawing/2014/main" id="{522E266C-C472-4685-85AE-3C2B6F89DE70}"/>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2D36BBD9-4DF0-4AE7-BAEE-02D3BB4B16C6}"/>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3273850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457200" y="304801"/>
            <a:ext cx="11277600" cy="678611"/>
          </a:xfrm>
          <a:prstGeom prst="rect">
            <a:avLst/>
          </a:prstGeom>
        </p:spPr>
        <p:txBody>
          <a:bodyPr anchor="ctr">
            <a:normAutofit/>
          </a:bodyPr>
          <a:lstStyle>
            <a:lvl1pPr>
              <a:defRPr sz="28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457200" y="1276710"/>
            <a:ext cx="112776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57200" y="4343400"/>
            <a:ext cx="11277600" cy="1905000"/>
          </a:xfrm>
        </p:spPr>
        <p:txBody>
          <a:bodyPr/>
          <a:lstStyle>
            <a:lvl1pPr>
              <a:defRPr/>
            </a:lvl1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4492752" y="6324600"/>
            <a:ext cx="3206496"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2082800" y="6684964"/>
            <a:ext cx="92964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3138112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457200" y="304801"/>
            <a:ext cx="11277600" cy="678611"/>
          </a:xfrm>
          <a:prstGeom prst="rect">
            <a:avLst/>
          </a:prstGeom>
        </p:spPr>
        <p:txBody>
          <a:bodyPr anchor="ctr">
            <a:normAutofit/>
          </a:bodyPr>
          <a:lstStyle>
            <a:lvl1pPr>
              <a:defRPr sz="28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457200" y="1276710"/>
            <a:ext cx="54356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299200" y="1257300"/>
            <a:ext cx="5435600"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4492752" y="6324600"/>
            <a:ext cx="3206496"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2082800" y="6684964"/>
            <a:ext cx="92964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1244316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457200" y="304801"/>
            <a:ext cx="11277600" cy="678611"/>
          </a:xfrm>
          <a:prstGeom prst="rect">
            <a:avLst/>
          </a:prstGeom>
        </p:spPr>
        <p:txBody>
          <a:bodyPr anchor="ctr">
            <a:normAutofit/>
          </a:bodyPr>
          <a:lstStyle>
            <a:lvl1pPr>
              <a:defRPr sz="28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457200" y="1790702"/>
            <a:ext cx="5435600" cy="4457699"/>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299200" y="1819275"/>
            <a:ext cx="5435600" cy="4429125"/>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4492752" y="6324600"/>
            <a:ext cx="3206496"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2082800" y="6684964"/>
            <a:ext cx="92964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
        <p:nvSpPr>
          <p:cNvPr id="8" name="Content Placeholder 7">
            <a:extLst>
              <a:ext uri="{FF2B5EF4-FFF2-40B4-BE49-F238E27FC236}">
                <a16:creationId xmlns:a16="http://schemas.microsoft.com/office/drawing/2014/main" id="{F45C6490-6A8B-B248-AD66-D6A5CA831403}"/>
              </a:ext>
            </a:extLst>
          </p:cNvPr>
          <p:cNvSpPr>
            <a:spLocks noGrp="1"/>
          </p:cNvSpPr>
          <p:nvPr>
            <p:ph sz="quarter" idx="15"/>
          </p:nvPr>
        </p:nvSpPr>
        <p:spPr>
          <a:xfrm>
            <a:off x="457200" y="1153275"/>
            <a:ext cx="5435600" cy="638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17C8681F-9770-9241-85EA-02518434720F}"/>
              </a:ext>
            </a:extLst>
          </p:cNvPr>
          <p:cNvSpPr>
            <a:spLocks noGrp="1"/>
          </p:cNvSpPr>
          <p:nvPr>
            <p:ph sz="quarter" idx="16"/>
          </p:nvPr>
        </p:nvSpPr>
        <p:spPr>
          <a:xfrm>
            <a:off x="6299200" y="1181101"/>
            <a:ext cx="5435600" cy="638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739574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457200" y="304801"/>
            <a:ext cx="11277600" cy="678611"/>
          </a:xfrm>
          <a:prstGeom prst="rect">
            <a:avLst/>
          </a:prstGeom>
        </p:spPr>
        <p:txBody>
          <a:bodyPr anchor="ctr">
            <a:noAutofit/>
          </a:bodyPr>
          <a:lstStyle>
            <a:lvl1pPr>
              <a:defRPr sz="28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457200" y="1276710"/>
            <a:ext cx="77216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8557403" y="1257300"/>
            <a:ext cx="3177396"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4492752" y="6324600"/>
            <a:ext cx="3206496"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2082802" y="6684964"/>
            <a:ext cx="92963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04543620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457200" y="304801"/>
            <a:ext cx="11277600" cy="678611"/>
          </a:xfrm>
          <a:prstGeom prst="rect">
            <a:avLst/>
          </a:prstGeom>
        </p:spPr>
        <p:txBody>
          <a:bodyPr anchor="ctr">
            <a:noAutofit/>
          </a:bodyPr>
          <a:lstStyle>
            <a:lvl1pPr>
              <a:defRPr sz="28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457200" y="1276710"/>
            <a:ext cx="112776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57201" y="4343400"/>
            <a:ext cx="7721600" cy="19050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8534400" y="4343400"/>
            <a:ext cx="3200400" cy="19050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4492752" y="6324600"/>
            <a:ext cx="3206496"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2082802" y="6684964"/>
            <a:ext cx="92963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328956253"/>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457200" y="304801"/>
            <a:ext cx="11277600" cy="678611"/>
          </a:xfrm>
          <a:prstGeom prst="rect">
            <a:avLst/>
          </a:prstGeom>
        </p:spPr>
        <p:txBody>
          <a:bodyPr anchor="ctr">
            <a:noAutofit/>
          </a:bodyPr>
          <a:lstStyle>
            <a:lvl1pPr>
              <a:defRPr sz="28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457200" y="1276710"/>
            <a:ext cx="11277600" cy="612476"/>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57200" y="2070496"/>
            <a:ext cx="11277600" cy="649138"/>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57200" y="2900944"/>
            <a:ext cx="11277600" cy="6731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57200" y="3755354"/>
            <a:ext cx="11277600" cy="698500"/>
          </a:xfrm>
        </p:spPr>
        <p:txBody>
          <a:bodyPr/>
          <a:lstStyle>
            <a:lvl1pPr>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457200" y="4635164"/>
            <a:ext cx="11277600" cy="698500"/>
          </a:xfrm>
        </p:spPr>
        <p:txBody>
          <a:bodyPr/>
          <a:lstStyle>
            <a:lvl1pPr>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57200" y="5514976"/>
            <a:ext cx="11277600" cy="733425"/>
          </a:xfrm>
        </p:spPr>
        <p:txBody>
          <a:bodyPr/>
          <a:lstStyle>
            <a:lvl1pPr>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4492752" y="6324600"/>
            <a:ext cx="3206496"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2082802" y="6684964"/>
            <a:ext cx="92963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15984892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592FCCB-0AA7-4B9A-BDF9-51490F3B58E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A437D539-039B-4252-A42F-6F7769C404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2E6C7D92-CF1F-457E-BA91-9EF427206021}"/>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5" name="Alt Bilgi Yer Tutucusu 4">
            <a:extLst>
              <a:ext uri="{FF2B5EF4-FFF2-40B4-BE49-F238E27FC236}">
                <a16:creationId xmlns:a16="http://schemas.microsoft.com/office/drawing/2014/main" id="{4B8A69FE-3F7D-4757-8E21-A4AEEBC991A7}"/>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4BAD6D79-2FA9-4B2D-81C8-BCECE5F14F3E}"/>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786338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6D1C179-BA8A-46FD-9027-BDA8DCC83389}"/>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7C07C71-586C-4CAC-BFE4-6E7455359EB8}"/>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3EF342E9-A917-452F-ADFA-8E3D498C5DD0}"/>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1A5BEF17-A40A-4949-99EB-DDEFF08B5726}"/>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6" name="Alt Bilgi Yer Tutucusu 5">
            <a:extLst>
              <a:ext uri="{FF2B5EF4-FFF2-40B4-BE49-F238E27FC236}">
                <a16:creationId xmlns:a16="http://schemas.microsoft.com/office/drawing/2014/main" id="{048BC238-2ADB-4335-B967-327E228406DE}"/>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191EA31E-C577-4895-8303-746A7BA992BE}"/>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308584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8386AE1-B9A5-4AB8-A739-3DBA51770498}"/>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F3A43328-8036-436C-ABA6-23BCCA3C3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62685E72-30E2-4F2F-86B2-339320EB0ED2}"/>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8B6B0965-441A-409E-9A22-465C00B8E2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6217D14B-089D-4796-B06D-B835FCD82518}"/>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3E73F163-94A2-49EA-A812-CFCE9D58E338}"/>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8" name="Alt Bilgi Yer Tutucusu 7">
            <a:extLst>
              <a:ext uri="{FF2B5EF4-FFF2-40B4-BE49-F238E27FC236}">
                <a16:creationId xmlns:a16="http://schemas.microsoft.com/office/drawing/2014/main" id="{8877D85E-6F15-4A83-BB6B-5EEAE860C32F}"/>
              </a:ext>
            </a:extLst>
          </p:cNvPr>
          <p:cNvSpPr>
            <a:spLocks noGrp="1"/>
          </p:cNvSpPr>
          <p:nvPr>
            <p:ph type="ftr" sz="quarter" idx="11"/>
          </p:nvPr>
        </p:nvSpPr>
        <p:spPr/>
        <p:txBody>
          <a:bodyPr/>
          <a:lstStyle/>
          <a:p>
            <a:endParaRPr lang="en-US" dirty="0"/>
          </a:p>
        </p:txBody>
      </p:sp>
      <p:sp>
        <p:nvSpPr>
          <p:cNvPr id="9" name="Slayt Numarası Yer Tutucusu 8">
            <a:extLst>
              <a:ext uri="{FF2B5EF4-FFF2-40B4-BE49-F238E27FC236}">
                <a16:creationId xmlns:a16="http://schemas.microsoft.com/office/drawing/2014/main" id="{05682E21-14AF-4242-9B97-6305883461AD}"/>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207990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D4E2A3F-699D-4955-AD00-768070BEC77E}"/>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C0B1C942-79B3-4F43-88D3-FB3723270A4C}"/>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4" name="Alt Bilgi Yer Tutucusu 3">
            <a:extLst>
              <a:ext uri="{FF2B5EF4-FFF2-40B4-BE49-F238E27FC236}">
                <a16:creationId xmlns:a16="http://schemas.microsoft.com/office/drawing/2014/main" id="{DBC12706-136D-4F6A-AF94-6EF9B3AE69C6}"/>
              </a:ext>
            </a:extLst>
          </p:cNvPr>
          <p:cNvSpPr>
            <a:spLocks noGrp="1"/>
          </p:cNvSpPr>
          <p:nvPr>
            <p:ph type="ftr" sz="quarter" idx="11"/>
          </p:nvPr>
        </p:nvSpPr>
        <p:spPr/>
        <p:txBody>
          <a:bodyPr/>
          <a:lstStyle/>
          <a:p>
            <a:endParaRPr lang="en-US" dirty="0"/>
          </a:p>
        </p:txBody>
      </p:sp>
      <p:sp>
        <p:nvSpPr>
          <p:cNvPr id="5" name="Slayt Numarası Yer Tutucusu 4">
            <a:extLst>
              <a:ext uri="{FF2B5EF4-FFF2-40B4-BE49-F238E27FC236}">
                <a16:creationId xmlns:a16="http://schemas.microsoft.com/office/drawing/2014/main" id="{3A1F3A40-515E-4091-B235-7FFCEB922C11}"/>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205730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557028E-594E-47D5-AA2C-F08A383DBF82}"/>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3" name="Alt Bilgi Yer Tutucusu 2">
            <a:extLst>
              <a:ext uri="{FF2B5EF4-FFF2-40B4-BE49-F238E27FC236}">
                <a16:creationId xmlns:a16="http://schemas.microsoft.com/office/drawing/2014/main" id="{71A03811-C499-4C42-8DA7-35E39E3A09B2}"/>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E67028E8-FAFD-41EF-96A5-D885863636C0}"/>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18536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5AEA243-205D-4307-998F-997379E6587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3AA5E0F7-0730-41B5-BBDE-D6A71A2ADB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7D5ABFC7-F2C1-4E82-8EFC-0C28AFE54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C0EA5D73-26E7-4B87-AB4F-7B0A755EF053}"/>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6" name="Alt Bilgi Yer Tutucusu 5">
            <a:extLst>
              <a:ext uri="{FF2B5EF4-FFF2-40B4-BE49-F238E27FC236}">
                <a16:creationId xmlns:a16="http://schemas.microsoft.com/office/drawing/2014/main" id="{1F80D1DD-010C-499D-B91B-6539EBFAFC99}"/>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106A5B9B-9572-4863-A3DF-028E4342C87C}"/>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290034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2B188F8-74AF-4FA9-96BB-507E00B05FF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1979AE19-30F8-40FC-A284-C6B8BE0A6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Metin Yer Tutucusu 3">
            <a:extLst>
              <a:ext uri="{FF2B5EF4-FFF2-40B4-BE49-F238E27FC236}">
                <a16:creationId xmlns:a16="http://schemas.microsoft.com/office/drawing/2014/main" id="{F8E97BCD-A398-4A58-9A33-2BD17F6D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0F60A3E2-68D5-451C-9185-0037A6CA3F5B}"/>
              </a:ext>
            </a:extLst>
          </p:cNvPr>
          <p:cNvSpPr>
            <a:spLocks noGrp="1"/>
          </p:cNvSpPr>
          <p:nvPr>
            <p:ph type="dt" sz="half" idx="10"/>
          </p:nvPr>
        </p:nvSpPr>
        <p:spPr/>
        <p:txBody>
          <a:bodyPr/>
          <a:lstStyle/>
          <a:p>
            <a:fld id="{DB580AD6-401C-46C6-B9E7-75F67F6C56CC}" type="datetimeFigureOut">
              <a:rPr lang="en-US" smtClean="0"/>
              <a:t>4/16/2024</a:t>
            </a:fld>
            <a:endParaRPr lang="en-US" dirty="0"/>
          </a:p>
        </p:txBody>
      </p:sp>
      <p:sp>
        <p:nvSpPr>
          <p:cNvPr id="6" name="Alt Bilgi Yer Tutucusu 5">
            <a:extLst>
              <a:ext uri="{FF2B5EF4-FFF2-40B4-BE49-F238E27FC236}">
                <a16:creationId xmlns:a16="http://schemas.microsoft.com/office/drawing/2014/main" id="{2012DF2D-5C61-4885-AA0C-E208983AF662}"/>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9235BEB3-30DF-45D6-962D-EE3825851A88}"/>
              </a:ext>
            </a:extLst>
          </p:cNvPr>
          <p:cNvSpPr>
            <a:spLocks noGrp="1"/>
          </p:cNvSpPr>
          <p:nvPr>
            <p:ph type="sldNum" sz="quarter" idx="12"/>
          </p:nvPr>
        </p:nvSpPr>
        <p:spPr/>
        <p:txBody>
          <a:bodyPr/>
          <a:lstStyle/>
          <a:p>
            <a:fld id="{F37A194E-C6CB-4A99-8216-A756F3B8B414}" type="slidenum">
              <a:rPr lang="en-US" smtClean="0"/>
              <a:t>‹#›</a:t>
            </a:fld>
            <a:endParaRPr lang="en-US" dirty="0"/>
          </a:p>
        </p:txBody>
      </p:sp>
    </p:spTree>
    <p:extLst>
      <p:ext uri="{BB962C8B-B14F-4D97-AF65-F5344CB8AC3E}">
        <p14:creationId xmlns:p14="http://schemas.microsoft.com/office/powerpoint/2010/main" val="4059539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D271596C-3B93-4F28-BA21-DAB16E80D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C7586B8D-7E9B-497D-AEEF-F9CC6C078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0AED047D-425B-456C-A1DE-106DBD041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80AD6-401C-46C6-B9E7-75F67F6C56CC}" type="datetimeFigureOut">
              <a:rPr lang="en-US" smtClean="0"/>
              <a:t>4/16/2024</a:t>
            </a:fld>
            <a:endParaRPr lang="en-US" dirty="0"/>
          </a:p>
        </p:txBody>
      </p:sp>
      <p:sp>
        <p:nvSpPr>
          <p:cNvPr id="5" name="Alt Bilgi Yer Tutucusu 4">
            <a:extLst>
              <a:ext uri="{FF2B5EF4-FFF2-40B4-BE49-F238E27FC236}">
                <a16:creationId xmlns:a16="http://schemas.microsoft.com/office/drawing/2014/main" id="{C0D13497-C3AD-4083-B863-32F1DCDFCE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ayt Numarası Yer Tutucusu 5">
            <a:extLst>
              <a:ext uri="{FF2B5EF4-FFF2-40B4-BE49-F238E27FC236}">
                <a16:creationId xmlns:a16="http://schemas.microsoft.com/office/drawing/2014/main" id="{0328CDFE-1047-4715-9F86-4CE91F848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A194E-C6CB-4A99-8216-A756F3B8B414}" type="slidenum">
              <a:rPr lang="en-US" smtClean="0"/>
              <a:t>‹#›</a:t>
            </a:fld>
            <a:endParaRPr lang="en-US" dirty="0"/>
          </a:p>
        </p:txBody>
      </p:sp>
    </p:spTree>
    <p:extLst>
      <p:ext uri="{BB962C8B-B14F-4D97-AF65-F5344CB8AC3E}">
        <p14:creationId xmlns:p14="http://schemas.microsoft.com/office/powerpoint/2010/main" val="151941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stStyle>
          <a:p>
            <a:fld id="{67B19427-F580-D146-B60E-4CADEE75497F}" type="slidenum">
              <a:rPr lang="en-US" smtClean="0"/>
              <a:pPr/>
              <a:t>‹#›</a:t>
            </a:fld>
            <a:endParaRPr lang="en-US" dirty="0"/>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Copyright ©2018 John Wiley &amp; Sons, Inc. </a:t>
            </a:r>
          </a:p>
        </p:txBody>
      </p:sp>
    </p:spTree>
    <p:extLst>
      <p:ext uri="{BB962C8B-B14F-4D97-AF65-F5344CB8AC3E}">
        <p14:creationId xmlns:p14="http://schemas.microsoft.com/office/powerpoint/2010/main" val="499641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457200" y="136257"/>
            <a:ext cx="112776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457200" y="1273877"/>
            <a:ext cx="112776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20"/>
            <a:ext cx="12192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87544" y="6664280"/>
            <a:ext cx="1644771"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11501883" y="6673531"/>
            <a:ext cx="474453" cy="161396"/>
          </a:xfrm>
          <a:prstGeom prst="rect">
            <a:avLst/>
          </a:prstGeom>
        </p:spPr>
        <p:txBody>
          <a:bodyPr vert="horz" lIns="45720" tIns="45720" rIns="45720" bIns="45720" rtlCol="0" anchor="ctr"/>
          <a:lstStyle>
            <a:lvl1pPr algn="r">
              <a:defRPr sz="800">
                <a:solidFill>
                  <a:schemeClr val="tx1">
                    <a:lumMod val="65000"/>
                    <a:lumOff val="35000"/>
                  </a:schemeClr>
                </a:solidFill>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2146089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hdr="0" dt="0"/>
  <p:txStyles>
    <p:titleStyle>
      <a:lvl1pPr algn="ctr" defTabSz="914400" rtl="0" eaLnBrk="1" latinLnBrk="0" hangingPunct="1">
        <a:lnSpc>
          <a:spcPct val="90000"/>
        </a:lnSpc>
        <a:spcBef>
          <a:spcPct val="0"/>
        </a:spcBef>
        <a:buNone/>
        <a:defRPr sz="2800" b="1" kern="1200">
          <a:solidFill>
            <a:srgbClr val="720E11"/>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8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4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onlinephotographytraining.com/code-of-ethic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fif"/><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working on ideas">
            <a:extLst>
              <a:ext uri="{FF2B5EF4-FFF2-40B4-BE49-F238E27FC236}">
                <a16:creationId xmlns:a16="http://schemas.microsoft.com/office/drawing/2014/main" id="{89D30827-8E9D-5527-191F-BE5E73976821}"/>
              </a:ext>
            </a:extLst>
          </p:cNvPr>
          <p:cNvPicPr>
            <a:picLocks noChangeAspect="1"/>
          </p:cNvPicPr>
          <p:nvPr/>
        </p:nvPicPr>
        <p:blipFill rotWithShape="1">
          <a:blip r:embed="rId3">
            <a:alphaModFix amt="50000"/>
          </a:blip>
          <a:srcRect t="7338" b="6784"/>
          <a:stretch/>
        </p:blipFill>
        <p:spPr>
          <a:xfrm>
            <a:off x="20" y="1"/>
            <a:ext cx="12191980" cy="6857999"/>
          </a:xfrm>
          <a:prstGeom prst="rect">
            <a:avLst/>
          </a:prstGeom>
        </p:spPr>
      </p:pic>
      <p:sp>
        <p:nvSpPr>
          <p:cNvPr id="2" name="Title 1">
            <a:extLst>
              <a:ext uri="{FF2B5EF4-FFF2-40B4-BE49-F238E27FC236}">
                <a16:creationId xmlns:a16="http://schemas.microsoft.com/office/drawing/2014/main" id="{B7AF522C-2E48-809F-249F-9066EB5359B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Exploring Leadership with Experiential Learning</a:t>
            </a:r>
          </a:p>
        </p:txBody>
      </p:sp>
      <p:sp>
        <p:nvSpPr>
          <p:cNvPr id="3" name="Content Placeholder 2">
            <a:extLst>
              <a:ext uri="{FF2B5EF4-FFF2-40B4-BE49-F238E27FC236}">
                <a16:creationId xmlns:a16="http://schemas.microsoft.com/office/drawing/2014/main" id="{567C290A-7FFD-6AB3-06B2-245012F87D41}"/>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a:solidFill>
                  <a:srgbClr val="FFFFFF"/>
                </a:solidFill>
              </a:rPr>
              <a:t>Mustafa Akben</a:t>
            </a:r>
          </a:p>
          <a:p>
            <a:pPr marL="0" indent="0" algn="ctr">
              <a:buNone/>
            </a:pPr>
            <a:r>
              <a:rPr lang="en-US" sz="2400" dirty="0">
                <a:solidFill>
                  <a:srgbClr val="FFFFFF"/>
                </a:solidFill>
              </a:rPr>
              <a:t>Assistant Professor of Management </a:t>
            </a:r>
          </a:p>
        </p:txBody>
      </p:sp>
    </p:spTree>
    <p:extLst>
      <p:ext uri="{BB962C8B-B14F-4D97-AF65-F5344CB8AC3E}">
        <p14:creationId xmlns:p14="http://schemas.microsoft.com/office/powerpoint/2010/main" val="13002088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Clipboard outline">
            <a:extLst>
              <a:ext uri="{FF2B5EF4-FFF2-40B4-BE49-F238E27FC236}">
                <a16:creationId xmlns:a16="http://schemas.microsoft.com/office/drawing/2014/main" id="{A4A4353B-65D4-6050-79B7-F211CCFF99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19924" y="1080407"/>
            <a:ext cx="1866900" cy="1866900"/>
          </a:xfrm>
          <a:prstGeom prst="rect">
            <a:avLst/>
          </a:prstGeom>
        </p:spPr>
      </p:pic>
      <p:pic>
        <p:nvPicPr>
          <p:cNvPr id="2" name="Graphic 1" descr="Clipboard outline">
            <a:extLst>
              <a:ext uri="{FF2B5EF4-FFF2-40B4-BE49-F238E27FC236}">
                <a16:creationId xmlns:a16="http://schemas.microsoft.com/office/drawing/2014/main" id="{607D0199-3C09-AE96-8814-6FB3E1F233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19924" y="4099379"/>
            <a:ext cx="1866900" cy="1866900"/>
          </a:xfrm>
          <a:prstGeom prst="rect">
            <a:avLst/>
          </a:prstGeom>
        </p:spPr>
      </p:pic>
      <p:pic>
        <p:nvPicPr>
          <p:cNvPr id="10" name="Graphic 9" descr="Male profile with solid fill">
            <a:extLst>
              <a:ext uri="{FF2B5EF4-FFF2-40B4-BE49-F238E27FC236}">
                <a16:creationId xmlns:a16="http://schemas.microsoft.com/office/drawing/2014/main" id="{56870177-C58A-50D0-08CE-4E2879B9DF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976" y="1185865"/>
            <a:ext cx="914400" cy="914400"/>
          </a:xfrm>
          <a:prstGeom prst="rect">
            <a:avLst/>
          </a:prstGeom>
        </p:spPr>
      </p:pic>
      <p:pic>
        <p:nvPicPr>
          <p:cNvPr id="12" name="Graphic 11" descr="Office worker female with solid fill">
            <a:extLst>
              <a:ext uri="{FF2B5EF4-FFF2-40B4-BE49-F238E27FC236}">
                <a16:creationId xmlns:a16="http://schemas.microsoft.com/office/drawing/2014/main" id="{BB1301C3-EFDC-4ED0-245F-D3441B3451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04976" y="1221012"/>
            <a:ext cx="914400" cy="914400"/>
          </a:xfrm>
          <a:prstGeom prst="rect">
            <a:avLst/>
          </a:prstGeom>
        </p:spPr>
      </p:pic>
      <p:pic>
        <p:nvPicPr>
          <p:cNvPr id="15" name="Graphic 14" descr="Male profile with solid fill">
            <a:extLst>
              <a:ext uri="{FF2B5EF4-FFF2-40B4-BE49-F238E27FC236}">
                <a16:creationId xmlns:a16="http://schemas.microsoft.com/office/drawing/2014/main" id="{1BA189F9-1E6F-DF2A-DE81-A404E6E5BF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362" y="2032907"/>
            <a:ext cx="914400" cy="914400"/>
          </a:xfrm>
          <a:prstGeom prst="rect">
            <a:avLst/>
          </a:prstGeom>
        </p:spPr>
      </p:pic>
      <p:pic>
        <p:nvPicPr>
          <p:cNvPr id="16" name="Graphic 15" descr="Office worker female with solid fill">
            <a:extLst>
              <a:ext uri="{FF2B5EF4-FFF2-40B4-BE49-F238E27FC236}">
                <a16:creationId xmlns:a16="http://schemas.microsoft.com/office/drawing/2014/main" id="{57CB7147-5F33-F669-CC2E-E462E68177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176" y="2222958"/>
            <a:ext cx="914400" cy="914400"/>
          </a:xfrm>
          <a:prstGeom prst="rect">
            <a:avLst/>
          </a:prstGeom>
        </p:spPr>
      </p:pic>
      <p:pic>
        <p:nvPicPr>
          <p:cNvPr id="17" name="Graphic 16" descr="Male profile with solid fill">
            <a:extLst>
              <a:ext uri="{FF2B5EF4-FFF2-40B4-BE49-F238E27FC236}">
                <a16:creationId xmlns:a16="http://schemas.microsoft.com/office/drawing/2014/main" id="{2A426A50-9C8E-97C3-D0E2-1F60E267BC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976" y="3124654"/>
            <a:ext cx="914400" cy="914400"/>
          </a:xfrm>
          <a:prstGeom prst="rect">
            <a:avLst/>
          </a:prstGeom>
        </p:spPr>
      </p:pic>
      <p:pic>
        <p:nvPicPr>
          <p:cNvPr id="18" name="Graphic 17" descr="Office worker female with solid fill">
            <a:extLst>
              <a:ext uri="{FF2B5EF4-FFF2-40B4-BE49-F238E27FC236}">
                <a16:creationId xmlns:a16="http://schemas.microsoft.com/office/drawing/2014/main" id="{345C7DB8-E585-F58B-39C2-1BB13ECC0F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276" y="4358362"/>
            <a:ext cx="914400" cy="914400"/>
          </a:xfrm>
          <a:prstGeom prst="rect">
            <a:avLst/>
          </a:prstGeom>
        </p:spPr>
      </p:pic>
      <p:pic>
        <p:nvPicPr>
          <p:cNvPr id="19" name="Graphic 18" descr="Male profile with solid fill">
            <a:extLst>
              <a:ext uri="{FF2B5EF4-FFF2-40B4-BE49-F238E27FC236}">
                <a16:creationId xmlns:a16="http://schemas.microsoft.com/office/drawing/2014/main" id="{AD0033EB-3FF2-8CCF-D7E0-0EE00BAB21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3600" y="4804901"/>
            <a:ext cx="914400" cy="914400"/>
          </a:xfrm>
          <a:prstGeom prst="rect">
            <a:avLst/>
          </a:prstGeom>
        </p:spPr>
      </p:pic>
      <p:pic>
        <p:nvPicPr>
          <p:cNvPr id="20" name="Graphic 19" descr="Office worker female with solid fill">
            <a:extLst>
              <a:ext uri="{FF2B5EF4-FFF2-40B4-BE49-F238E27FC236}">
                <a16:creationId xmlns:a16="http://schemas.microsoft.com/office/drawing/2014/main" id="{E0E53A88-EA6F-4A54-61D5-2B458237E5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176" y="3443962"/>
            <a:ext cx="914400" cy="914400"/>
          </a:xfrm>
          <a:prstGeom prst="rect">
            <a:avLst/>
          </a:prstGeom>
        </p:spPr>
      </p:pic>
      <p:cxnSp>
        <p:nvCxnSpPr>
          <p:cNvPr id="25" name="Straight Arrow Connector 24">
            <a:extLst>
              <a:ext uri="{FF2B5EF4-FFF2-40B4-BE49-F238E27FC236}">
                <a16:creationId xmlns:a16="http://schemas.microsoft.com/office/drawing/2014/main" id="{1B749382-42AB-9F8B-BA73-AE1CE5BA5090}"/>
              </a:ext>
            </a:extLst>
          </p:cNvPr>
          <p:cNvCxnSpPr>
            <a:cxnSpLocks/>
          </p:cNvCxnSpPr>
          <p:nvPr/>
        </p:nvCxnSpPr>
        <p:spPr>
          <a:xfrm flipV="1">
            <a:off x="3372077" y="2816233"/>
            <a:ext cx="5181600" cy="7243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194FA4C-9BDA-C46F-A2C2-941E9B3AEB9F}"/>
              </a:ext>
            </a:extLst>
          </p:cNvPr>
          <p:cNvCxnSpPr>
            <a:cxnSpLocks/>
          </p:cNvCxnSpPr>
          <p:nvPr/>
        </p:nvCxnSpPr>
        <p:spPr>
          <a:xfrm>
            <a:off x="3319691" y="3581854"/>
            <a:ext cx="5233986" cy="14509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031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44D5E7-9350-1306-9A86-EE3EE0A438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4331" y="0"/>
            <a:ext cx="6907326" cy="69073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usinesswoman clapping">
            <a:extLst>
              <a:ext uri="{FF2B5EF4-FFF2-40B4-BE49-F238E27FC236}">
                <a16:creationId xmlns:a16="http://schemas.microsoft.com/office/drawing/2014/main" id="{A8D170DB-2828-D00B-F7B5-524C722057D6}"/>
              </a:ext>
            </a:extLst>
          </p:cNvPr>
          <p:cNvPicPr>
            <a:picLocks noChangeAspect="1"/>
          </p:cNvPicPr>
          <p:nvPr/>
        </p:nvPicPr>
        <p:blipFill rotWithShape="1">
          <a:blip r:embed="rId3">
            <a:extLst>
              <a:ext uri="{28A0092B-C50C-407E-A947-70E740481C1C}">
                <a14:useLocalDpi xmlns:a14="http://schemas.microsoft.com/office/drawing/2010/main" val="0"/>
              </a:ext>
            </a:extLst>
          </a:blip>
          <a:srcRect l="2676" t="-1793" r="-2676" b="-2305"/>
          <a:stretch/>
        </p:blipFill>
        <p:spPr>
          <a:xfrm>
            <a:off x="6580072" y="1662157"/>
            <a:ext cx="1446327" cy="5245169"/>
          </a:xfrm>
          <a:prstGeom prst="rect">
            <a:avLst/>
          </a:prstGeom>
        </p:spPr>
      </p:pic>
      <p:sp>
        <p:nvSpPr>
          <p:cNvPr id="8" name="TextBox 7">
            <a:extLst>
              <a:ext uri="{FF2B5EF4-FFF2-40B4-BE49-F238E27FC236}">
                <a16:creationId xmlns:a16="http://schemas.microsoft.com/office/drawing/2014/main" id="{6D19CD51-D726-6524-8657-7A034DD130D3}"/>
              </a:ext>
            </a:extLst>
          </p:cNvPr>
          <p:cNvSpPr txBox="1"/>
          <p:nvPr/>
        </p:nvSpPr>
        <p:spPr>
          <a:xfrm>
            <a:off x="2904331" y="5384800"/>
            <a:ext cx="2567113"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Name: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Mary Taylor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Age: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Height: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 Feet ( 155 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Hobbies: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Reading, cycling</a:t>
            </a:r>
          </a:p>
        </p:txBody>
      </p:sp>
    </p:spTree>
    <p:extLst>
      <p:ext uri="{BB962C8B-B14F-4D97-AF65-F5344CB8AC3E}">
        <p14:creationId xmlns:p14="http://schemas.microsoft.com/office/powerpoint/2010/main" val="1035758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44D5E7-9350-1306-9A86-EE3EE0A438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4331" y="0"/>
            <a:ext cx="6907326" cy="69073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usinesswoman clapping">
            <a:extLst>
              <a:ext uri="{FF2B5EF4-FFF2-40B4-BE49-F238E27FC236}">
                <a16:creationId xmlns:a16="http://schemas.microsoft.com/office/drawing/2014/main" id="{A8D170DB-2828-D00B-F7B5-524C722057D6}"/>
              </a:ext>
            </a:extLst>
          </p:cNvPr>
          <p:cNvPicPr>
            <a:picLocks noChangeAspect="1"/>
          </p:cNvPicPr>
          <p:nvPr/>
        </p:nvPicPr>
        <p:blipFill rotWithShape="1">
          <a:blip r:embed="rId3">
            <a:extLst>
              <a:ext uri="{28A0092B-C50C-407E-A947-70E740481C1C}">
                <a14:useLocalDpi xmlns:a14="http://schemas.microsoft.com/office/drawing/2010/main" val="0"/>
              </a:ext>
            </a:extLst>
          </a:blip>
          <a:srcRect l="2676" t="-1793" r="-2676" b="-2305"/>
          <a:stretch/>
        </p:blipFill>
        <p:spPr>
          <a:xfrm>
            <a:off x="7389252" y="915421"/>
            <a:ext cx="1638634" cy="5942579"/>
          </a:xfrm>
          <a:prstGeom prst="rect">
            <a:avLst/>
          </a:prstGeom>
        </p:spPr>
      </p:pic>
      <p:sp>
        <p:nvSpPr>
          <p:cNvPr id="2" name="TextBox 1">
            <a:extLst>
              <a:ext uri="{FF2B5EF4-FFF2-40B4-BE49-F238E27FC236}">
                <a16:creationId xmlns:a16="http://schemas.microsoft.com/office/drawing/2014/main" id="{C1F0B7FE-7C7A-3BEE-D161-A878A03D943D}"/>
              </a:ext>
            </a:extLst>
          </p:cNvPr>
          <p:cNvSpPr txBox="1"/>
          <p:nvPr/>
        </p:nvSpPr>
        <p:spPr>
          <a:xfrm>
            <a:off x="2904331" y="5384800"/>
            <a:ext cx="2567113"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Name: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Mary Taylor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Age: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Height: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 Feet (185 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Hobbies: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Reading, cycling</a:t>
            </a:r>
          </a:p>
        </p:txBody>
      </p:sp>
    </p:spTree>
    <p:extLst>
      <p:ext uri="{BB962C8B-B14F-4D97-AF65-F5344CB8AC3E}">
        <p14:creationId xmlns:p14="http://schemas.microsoft.com/office/powerpoint/2010/main" val="1520500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44D5E7-9350-1306-9A86-EE3EE0A438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4331" y="0"/>
            <a:ext cx="6907326" cy="69073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usinessman hands behind back">
            <a:extLst>
              <a:ext uri="{FF2B5EF4-FFF2-40B4-BE49-F238E27FC236}">
                <a16:creationId xmlns:a16="http://schemas.microsoft.com/office/drawing/2014/main" id="{959BAA15-9153-AE0F-6490-B898DB32E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1252311"/>
            <a:ext cx="1640884" cy="5605689"/>
          </a:xfrm>
          <a:prstGeom prst="rect">
            <a:avLst/>
          </a:prstGeom>
        </p:spPr>
      </p:pic>
      <p:sp>
        <p:nvSpPr>
          <p:cNvPr id="2" name="TextBox 1">
            <a:extLst>
              <a:ext uri="{FF2B5EF4-FFF2-40B4-BE49-F238E27FC236}">
                <a16:creationId xmlns:a16="http://schemas.microsoft.com/office/drawing/2014/main" id="{A5F93627-FE57-2ED1-F34A-335026B94EE4}"/>
              </a:ext>
            </a:extLst>
          </p:cNvPr>
          <p:cNvSpPr txBox="1"/>
          <p:nvPr/>
        </p:nvSpPr>
        <p:spPr>
          <a:xfrm>
            <a:off x="2904331" y="5384800"/>
            <a:ext cx="2986843"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Name: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John Lewis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Age: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Height: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5.4 Feet (165 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Hobbies: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Swimming, painting</a:t>
            </a:r>
          </a:p>
        </p:txBody>
      </p:sp>
    </p:spTree>
    <p:extLst>
      <p:ext uri="{BB962C8B-B14F-4D97-AF65-F5344CB8AC3E}">
        <p14:creationId xmlns:p14="http://schemas.microsoft.com/office/powerpoint/2010/main" val="77705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44D5E7-9350-1306-9A86-EE3EE0A438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4331" y="0"/>
            <a:ext cx="6907326" cy="69073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usinessman hands behind back">
            <a:extLst>
              <a:ext uri="{FF2B5EF4-FFF2-40B4-BE49-F238E27FC236}">
                <a16:creationId xmlns:a16="http://schemas.microsoft.com/office/drawing/2014/main" id="{959BAA15-9153-AE0F-6490-B898DB32E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044" y="458707"/>
            <a:ext cx="1887625" cy="6448619"/>
          </a:xfrm>
          <a:prstGeom prst="rect">
            <a:avLst/>
          </a:prstGeom>
        </p:spPr>
      </p:pic>
      <p:sp>
        <p:nvSpPr>
          <p:cNvPr id="2" name="TextBox 1">
            <a:extLst>
              <a:ext uri="{FF2B5EF4-FFF2-40B4-BE49-F238E27FC236}">
                <a16:creationId xmlns:a16="http://schemas.microsoft.com/office/drawing/2014/main" id="{85E9CEB8-68A1-E047-DF5E-051F9277E567}"/>
              </a:ext>
            </a:extLst>
          </p:cNvPr>
          <p:cNvSpPr txBox="1"/>
          <p:nvPr/>
        </p:nvSpPr>
        <p:spPr>
          <a:xfrm>
            <a:off x="2904331" y="5384800"/>
            <a:ext cx="2986843"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Name: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John Lewis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Age: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Height: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6.4 Feet (195 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Hobbies: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Swimming, painting</a:t>
            </a:r>
          </a:p>
        </p:txBody>
      </p:sp>
    </p:spTree>
    <p:extLst>
      <p:ext uri="{BB962C8B-B14F-4D97-AF65-F5344CB8AC3E}">
        <p14:creationId xmlns:p14="http://schemas.microsoft.com/office/powerpoint/2010/main" val="416648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2B34B892-6E00-1CE4-66C7-2ADD52BB48F4}"/>
              </a:ext>
            </a:extLst>
          </p:cNvPr>
          <p:cNvGraphicFramePr>
            <a:graphicFrameLocks/>
          </p:cNvGraphicFramePr>
          <p:nvPr>
            <p:extLst>
              <p:ext uri="{D42A27DB-BD31-4B8C-83A1-F6EECF244321}">
                <p14:modId xmlns:p14="http://schemas.microsoft.com/office/powerpoint/2010/main" val="2860745756"/>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5088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 human figure">
            <a:extLst>
              <a:ext uri="{FF2B5EF4-FFF2-40B4-BE49-F238E27FC236}">
                <a16:creationId xmlns:a16="http://schemas.microsoft.com/office/drawing/2014/main" id="{ECC55492-713C-E23E-C6ED-0507525C1B5A}"/>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5A7434D2-0BF0-7611-F467-60383715AF05}"/>
              </a:ext>
            </a:extLst>
          </p:cNvPr>
          <p:cNvSpPr>
            <a:spLocks noGrp="1"/>
          </p:cNvSpPr>
          <p:nvPr>
            <p:ph type="title"/>
          </p:nvPr>
        </p:nvSpPr>
        <p:spPr>
          <a:xfrm>
            <a:off x="1335314" y="3428999"/>
            <a:ext cx="9144000" cy="2900518"/>
          </a:xfrm>
        </p:spPr>
        <p:txBody>
          <a:bodyPr vert="horz" lIns="91440" tIns="45720" rIns="91440" bIns="45720" rtlCol="0" anchor="b">
            <a:normAutofit/>
          </a:bodyPr>
          <a:lstStyle/>
          <a:p>
            <a:pPr algn="ctr"/>
            <a:r>
              <a:rPr lang="en-US" sz="6000" dirty="0">
                <a:solidFill>
                  <a:srgbClr val="FFFFFF"/>
                </a:solidFill>
              </a:rPr>
              <a:t>Extended discussions on how we come to see the leadership</a:t>
            </a:r>
          </a:p>
        </p:txBody>
      </p:sp>
    </p:spTree>
    <p:extLst>
      <p:ext uri="{BB962C8B-B14F-4D97-AF65-F5344CB8AC3E}">
        <p14:creationId xmlns:p14="http://schemas.microsoft.com/office/powerpoint/2010/main" val="60467225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ople on wheelchairs playing basketball">
            <a:extLst>
              <a:ext uri="{FF2B5EF4-FFF2-40B4-BE49-F238E27FC236}">
                <a16:creationId xmlns:a16="http://schemas.microsoft.com/office/drawing/2014/main" id="{EDB0F373-FC06-BB46-A5D1-235BC1C28E76}"/>
              </a:ext>
            </a:extLst>
          </p:cNvPr>
          <p:cNvPicPr>
            <a:picLocks noChangeAspect="1"/>
          </p:cNvPicPr>
          <p:nvPr/>
        </p:nvPicPr>
        <p:blipFill rotWithShape="1">
          <a:blip r:embed="rId3">
            <a:extLst>
              <a:ext uri="{28A0092B-C50C-407E-A947-70E740481C1C}">
                <a14:useLocalDpi xmlns:a14="http://schemas.microsoft.com/office/drawing/2010/main" val="0"/>
              </a:ext>
            </a:extLst>
          </a:blip>
          <a:srcRect t="10102" r="-2" b="2092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Women raising hands">
            <a:extLst>
              <a:ext uri="{FF2B5EF4-FFF2-40B4-BE49-F238E27FC236}">
                <a16:creationId xmlns:a16="http://schemas.microsoft.com/office/drawing/2014/main" id="{0E46ADFD-1F98-DDF1-C49E-C0D20001529E}"/>
              </a:ext>
            </a:extLst>
          </p:cNvPr>
          <p:cNvPicPr>
            <a:picLocks noChangeAspect="1"/>
          </p:cNvPicPr>
          <p:nvPr/>
        </p:nvPicPr>
        <p:blipFill rotWithShape="1">
          <a:blip r:embed="rId4">
            <a:extLst>
              <a:ext uri="{28A0092B-C50C-407E-A947-70E740481C1C}">
                <a14:useLocalDpi xmlns:a14="http://schemas.microsoft.com/office/drawing/2010/main" val="0"/>
              </a:ext>
            </a:extLst>
          </a:blip>
          <a:srcRect t="31028"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1" name="Freeform: Shape 2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6019751-AA1E-FB3B-554A-305CB31BC759}"/>
              </a:ext>
            </a:extLst>
          </p:cNvPr>
          <p:cNvSpPr>
            <a:spLocks noGrp="1"/>
          </p:cNvSpPr>
          <p:nvPr>
            <p:ph type="title"/>
          </p:nvPr>
        </p:nvSpPr>
        <p:spPr>
          <a:xfrm>
            <a:off x="448056" y="859536"/>
            <a:ext cx="4832802" cy="1243584"/>
          </a:xfrm>
        </p:spPr>
        <p:txBody>
          <a:bodyPr>
            <a:normAutofit/>
          </a:bodyPr>
          <a:lstStyle/>
          <a:p>
            <a:r>
              <a:rPr lang="en-US" sz="3400" b="1"/>
              <a:t>Relational Leadership : Empowerment</a:t>
            </a: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65E6DA3-4CE1-5CC2-F92A-F8A4DECB792B}"/>
              </a:ext>
            </a:extLst>
          </p:cNvPr>
          <p:cNvSpPr>
            <a:spLocks noGrp="1"/>
          </p:cNvSpPr>
          <p:nvPr>
            <p:ph idx="1"/>
          </p:nvPr>
        </p:nvSpPr>
        <p:spPr>
          <a:xfrm>
            <a:off x="448056" y="2512611"/>
            <a:ext cx="4832803" cy="3664351"/>
          </a:xfrm>
        </p:spPr>
        <p:txBody>
          <a:bodyPr>
            <a:normAutofit fontScale="92500" lnSpcReduction="10000"/>
          </a:bodyPr>
          <a:lstStyle/>
          <a:p>
            <a:r>
              <a:rPr lang="en-US" dirty="0"/>
              <a:t>Give voice the students</a:t>
            </a:r>
          </a:p>
          <a:p>
            <a:r>
              <a:rPr lang="en-US" dirty="0"/>
              <a:t>Make their own decisions to practice leadership</a:t>
            </a:r>
          </a:p>
          <a:p>
            <a:r>
              <a:rPr lang="en-US" dirty="0"/>
              <a:t>Activities</a:t>
            </a:r>
          </a:p>
          <a:p>
            <a:pPr lvl="1"/>
            <a:r>
              <a:rPr lang="en-US" sz="2800" dirty="0"/>
              <a:t>Pick which written assignment they will submit</a:t>
            </a:r>
          </a:p>
          <a:p>
            <a:pPr lvl="1"/>
            <a:r>
              <a:rPr lang="en-US" sz="2800" dirty="0"/>
              <a:t>Pick your own group</a:t>
            </a:r>
          </a:p>
          <a:p>
            <a:pPr lvl="1"/>
            <a:r>
              <a:rPr lang="en-US" sz="2800" dirty="0"/>
              <a:t>Escape Room</a:t>
            </a:r>
          </a:p>
          <a:p>
            <a:pPr lvl="1"/>
            <a:r>
              <a:rPr lang="en-US" sz="2800" dirty="0"/>
              <a:t>Leadership Arena</a:t>
            </a:r>
          </a:p>
          <a:p>
            <a:pPr lvl="1"/>
            <a:endParaRPr lang="en-US" sz="2800" dirty="0"/>
          </a:p>
          <a:p>
            <a:pPr lvl="1"/>
            <a:endParaRPr lang="en-US" sz="2800" dirty="0"/>
          </a:p>
          <a:p>
            <a:endParaRPr lang="en-US" dirty="0"/>
          </a:p>
        </p:txBody>
      </p:sp>
    </p:spTree>
    <p:extLst>
      <p:ext uri="{BB962C8B-B14F-4D97-AF65-F5344CB8AC3E}">
        <p14:creationId xmlns:p14="http://schemas.microsoft.com/office/powerpoint/2010/main" val="880633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4">
            <a:extLst>
              <a:ext uri="{FF2B5EF4-FFF2-40B4-BE49-F238E27FC236}">
                <a16:creationId xmlns:a16="http://schemas.microsoft.com/office/drawing/2014/main" id="{1C4CC825-C368-B058-F7E0-9BE236C97A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4" name="Picture 20">
            <a:extLst>
              <a:ext uri="{FF2B5EF4-FFF2-40B4-BE49-F238E27FC236}">
                <a16:creationId xmlns:a16="http://schemas.microsoft.com/office/drawing/2014/main" id="{D120E96A-E726-3267-D801-5DF37092E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91" y="739574"/>
            <a:ext cx="3603171" cy="3257266"/>
          </a:xfrm>
          <a:prstGeom prst="ellipse">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EFAB1A80-AEBB-A597-B6AD-FFE8C89F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085" y="3866212"/>
            <a:ext cx="3515850" cy="259934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E5A85B6-2E0D-EDE6-8563-58737C8AF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173" y="561255"/>
            <a:ext cx="3129684" cy="302014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590166F1-3830-6B50-4CE1-0D1B3C7BF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1863" y="2911151"/>
            <a:ext cx="2960137" cy="394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09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in a classroom&#10;&#10;Description automatically generated">
            <a:extLst>
              <a:ext uri="{FF2B5EF4-FFF2-40B4-BE49-F238E27FC236}">
                <a16:creationId xmlns:a16="http://schemas.microsoft.com/office/drawing/2014/main" id="{C1D4B173-D82B-4709-4C11-331CB1A1B935}"/>
              </a:ext>
            </a:extLst>
          </p:cNvPr>
          <p:cNvPicPr>
            <a:picLocks noChangeAspect="1"/>
          </p:cNvPicPr>
          <p:nvPr/>
        </p:nvPicPr>
        <p:blipFill rotWithShape="1">
          <a:blip r:embed="rId2">
            <a:extLst>
              <a:ext uri="{28A0092B-C50C-407E-A947-70E740481C1C}">
                <a14:useLocalDpi xmlns:a14="http://schemas.microsoft.com/office/drawing/2010/main" val="0"/>
              </a:ext>
            </a:extLst>
          </a:blip>
          <a:srcRect l="11077" r="11075" b="-2"/>
          <a:stretch/>
        </p:blipFill>
        <p:spPr>
          <a:xfrm>
            <a:off x="196731" y="166533"/>
            <a:ext cx="3809612" cy="6524936"/>
          </a:xfrm>
          <a:prstGeom prst="rect">
            <a:avLst/>
          </a:prstGeom>
        </p:spPr>
      </p:pic>
      <p:pic>
        <p:nvPicPr>
          <p:cNvPr id="5" name="Picture 4" descr="A group of people in a classroom&#10;&#10;Description automatically generated">
            <a:extLst>
              <a:ext uri="{FF2B5EF4-FFF2-40B4-BE49-F238E27FC236}">
                <a16:creationId xmlns:a16="http://schemas.microsoft.com/office/drawing/2014/main" id="{4D97FD17-E910-5E7A-FA45-7BFD49FEB508}"/>
              </a:ext>
            </a:extLst>
          </p:cNvPr>
          <p:cNvPicPr>
            <a:picLocks noChangeAspect="1"/>
          </p:cNvPicPr>
          <p:nvPr/>
        </p:nvPicPr>
        <p:blipFill rotWithShape="1">
          <a:blip r:embed="rId3">
            <a:extLst>
              <a:ext uri="{28A0092B-C50C-407E-A947-70E740481C1C}">
                <a14:useLocalDpi xmlns:a14="http://schemas.microsoft.com/office/drawing/2010/main" val="0"/>
              </a:ext>
            </a:extLst>
          </a:blip>
          <a:srcRect r="22396" b="-2"/>
          <a:stretch/>
        </p:blipFill>
        <p:spPr>
          <a:xfrm>
            <a:off x="4196497" y="166533"/>
            <a:ext cx="3797618" cy="6524936"/>
          </a:xfrm>
          <a:prstGeom prst="rect">
            <a:avLst/>
          </a:prstGeom>
        </p:spPr>
      </p:pic>
      <p:pic>
        <p:nvPicPr>
          <p:cNvPr id="7" name="Picture 6" descr="A group of people holding signs&#10;&#10;Description automatically generated">
            <a:extLst>
              <a:ext uri="{FF2B5EF4-FFF2-40B4-BE49-F238E27FC236}">
                <a16:creationId xmlns:a16="http://schemas.microsoft.com/office/drawing/2014/main" id="{96B9157A-8BA3-F321-F88A-917E8A662FDE}"/>
              </a:ext>
            </a:extLst>
          </p:cNvPr>
          <p:cNvPicPr>
            <a:picLocks noChangeAspect="1"/>
          </p:cNvPicPr>
          <p:nvPr/>
        </p:nvPicPr>
        <p:blipFill rotWithShape="1">
          <a:blip r:embed="rId4">
            <a:extLst>
              <a:ext uri="{28A0092B-C50C-407E-A947-70E740481C1C}">
                <a14:useLocalDpi xmlns:a14="http://schemas.microsoft.com/office/drawing/2010/main" val="0"/>
              </a:ext>
            </a:extLst>
          </a:blip>
          <a:srcRect t="22945" r="2" b="15048"/>
          <a:stretch/>
        </p:blipFill>
        <p:spPr>
          <a:xfrm>
            <a:off x="8172461" y="3429000"/>
            <a:ext cx="3822808" cy="3160653"/>
          </a:xfrm>
          <a:prstGeom prst="rect">
            <a:avLst/>
          </a:prstGeom>
        </p:spPr>
      </p:pic>
      <p:pic>
        <p:nvPicPr>
          <p:cNvPr id="4" name="Picture 3" descr="A person and person in a room with laptops&#10;&#10;Description automatically generated">
            <a:extLst>
              <a:ext uri="{FF2B5EF4-FFF2-40B4-BE49-F238E27FC236}">
                <a16:creationId xmlns:a16="http://schemas.microsoft.com/office/drawing/2014/main" id="{DE91C43B-71DC-D343-FEDA-32976277FBFA}"/>
              </a:ext>
            </a:extLst>
          </p:cNvPr>
          <p:cNvPicPr>
            <a:picLocks noChangeAspect="1"/>
          </p:cNvPicPr>
          <p:nvPr/>
        </p:nvPicPr>
        <p:blipFill rotWithShape="1">
          <a:blip r:embed="rId5">
            <a:extLst>
              <a:ext uri="{28A0092B-C50C-407E-A947-70E740481C1C}">
                <a14:useLocalDpi xmlns:a14="http://schemas.microsoft.com/office/drawing/2010/main" val="0"/>
              </a:ext>
            </a:extLst>
          </a:blip>
          <a:srcRect t="149" r="2" b="47970"/>
          <a:stretch/>
        </p:blipFill>
        <p:spPr>
          <a:xfrm>
            <a:off x="8172461" y="211615"/>
            <a:ext cx="3822808" cy="2923471"/>
          </a:xfrm>
          <a:prstGeom prst="rect">
            <a:avLst/>
          </a:prstGeom>
        </p:spPr>
      </p:pic>
    </p:spTree>
    <p:extLst>
      <p:ext uri="{BB962C8B-B14F-4D97-AF65-F5344CB8AC3E}">
        <p14:creationId xmlns:p14="http://schemas.microsoft.com/office/powerpoint/2010/main" val="241023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toy person in front of two lines of white figures">
            <a:extLst>
              <a:ext uri="{FF2B5EF4-FFF2-40B4-BE49-F238E27FC236}">
                <a16:creationId xmlns:a16="http://schemas.microsoft.com/office/drawing/2014/main" id="{B02C5FDF-A9CC-A2DD-0FF4-86D6E35B0139}"/>
              </a:ext>
            </a:extLst>
          </p:cNvPr>
          <p:cNvPicPr>
            <a:picLocks noChangeAspect="1"/>
          </p:cNvPicPr>
          <p:nvPr/>
        </p:nvPicPr>
        <p:blipFill rotWithShape="1">
          <a:blip r:embed="rId2"/>
          <a:srcRect r="1689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915358-9BAE-738E-895B-EAE4766A747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solidFill>
                  <a:schemeClr val="bg1"/>
                </a:solidFill>
              </a:rPr>
              <a:t>Course Overview:</a:t>
            </a:r>
            <a:br>
              <a:rPr lang="en-US" sz="4800" b="1" dirty="0">
                <a:solidFill>
                  <a:schemeClr val="bg1"/>
                </a:solidFill>
              </a:rPr>
            </a:br>
            <a:r>
              <a:rPr lang="en-US" sz="4800" b="1" dirty="0">
                <a:solidFill>
                  <a:schemeClr val="bg1"/>
                </a:solidFill>
              </a:rPr>
              <a:t>Principles of Management</a:t>
            </a:r>
            <a:endParaRPr lang="en-US" sz="4800" dirty="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059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C89F54-FF4C-3AC0-81D4-B23B4F5A7EF5}"/>
              </a:ext>
            </a:extLst>
          </p:cNvPr>
          <p:cNvSpPr>
            <a:spLocks noGrp="1"/>
          </p:cNvSpPr>
          <p:nvPr>
            <p:ph type="title"/>
          </p:nvPr>
        </p:nvSpPr>
        <p:spPr>
          <a:xfrm>
            <a:off x="761803" y="350196"/>
            <a:ext cx="4646904" cy="1624520"/>
          </a:xfrm>
        </p:spPr>
        <p:txBody>
          <a:bodyPr anchor="ctr">
            <a:normAutofit/>
          </a:bodyPr>
          <a:lstStyle/>
          <a:p>
            <a:r>
              <a:rPr lang="en-US" sz="4000" b="1" dirty="0"/>
              <a:t>Relational Leadership: Ethics</a:t>
            </a:r>
          </a:p>
        </p:txBody>
      </p:sp>
      <p:sp>
        <p:nvSpPr>
          <p:cNvPr id="3" name="Content Placeholder 2">
            <a:extLst>
              <a:ext uri="{FF2B5EF4-FFF2-40B4-BE49-F238E27FC236}">
                <a16:creationId xmlns:a16="http://schemas.microsoft.com/office/drawing/2014/main" id="{796014DD-A7B5-9377-973C-D6F33798AEEE}"/>
              </a:ext>
            </a:extLst>
          </p:cNvPr>
          <p:cNvSpPr>
            <a:spLocks noGrp="1"/>
          </p:cNvSpPr>
          <p:nvPr>
            <p:ph idx="1"/>
          </p:nvPr>
        </p:nvSpPr>
        <p:spPr>
          <a:xfrm>
            <a:off x="761802" y="2743200"/>
            <a:ext cx="4646905" cy="3613149"/>
          </a:xfrm>
        </p:spPr>
        <p:txBody>
          <a:bodyPr anchor="ctr">
            <a:normAutofit/>
          </a:bodyPr>
          <a:lstStyle/>
          <a:p>
            <a:r>
              <a:rPr lang="en-US" dirty="0"/>
              <a:t>Ethical Leadership</a:t>
            </a:r>
          </a:p>
          <a:p>
            <a:r>
              <a:rPr lang="en-US" dirty="0"/>
              <a:t>Case studies </a:t>
            </a:r>
          </a:p>
          <a:p>
            <a:r>
              <a:rPr lang="en-US" dirty="0"/>
              <a:t>Gamification</a:t>
            </a:r>
          </a:p>
          <a:p>
            <a:r>
              <a:rPr lang="en-US" dirty="0"/>
              <a:t>1Huddle Platform for </a:t>
            </a:r>
            <a:r>
              <a:rPr lang="en-US" b="1" dirty="0"/>
              <a:t>Human Trafficking</a:t>
            </a:r>
          </a:p>
          <a:p>
            <a:endParaRPr lang="en-US" dirty="0"/>
          </a:p>
        </p:txBody>
      </p:sp>
      <p:pic>
        <p:nvPicPr>
          <p:cNvPr id="7" name="Picture 6" descr="A wooden signpost with different signs&#10;&#10;Description automatically generated">
            <a:extLst>
              <a:ext uri="{FF2B5EF4-FFF2-40B4-BE49-F238E27FC236}">
                <a16:creationId xmlns:a16="http://schemas.microsoft.com/office/drawing/2014/main" id="{FCFC7E6D-4E33-594A-4614-E361DDC0907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561" r="21039" b="-2"/>
          <a:stretch/>
        </p:blipFill>
        <p:spPr>
          <a:xfrm>
            <a:off x="6096000" y="1"/>
            <a:ext cx="6102825" cy="6858000"/>
          </a:xfrm>
          <a:prstGeom prst="rect">
            <a:avLst/>
          </a:prstGeom>
        </p:spPr>
      </p:pic>
    </p:spTree>
    <p:extLst>
      <p:ext uri="{BB962C8B-B14F-4D97-AF65-F5344CB8AC3E}">
        <p14:creationId xmlns:p14="http://schemas.microsoft.com/office/powerpoint/2010/main" val="326683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1603C21-285B-49A5-BC61-44DCE178801B}"/>
              </a:ext>
            </a:extLst>
          </p:cNvPr>
          <p:cNvPicPr>
            <a:picLocks noGrp="1" noChangeAspect="1"/>
          </p:cNvPicPr>
          <p:nvPr>
            <p:ph idx="1"/>
          </p:nvPr>
        </p:nvPicPr>
        <p:blipFill>
          <a:blip r:embed="rId2"/>
          <a:stretch>
            <a:fillRect/>
          </a:stretch>
        </p:blipFill>
        <p:spPr>
          <a:xfrm>
            <a:off x="4873804" y="1632514"/>
            <a:ext cx="6595070" cy="3907579"/>
          </a:xfrm>
          <a:prstGeom prst="rect">
            <a:avLst/>
          </a:prstGeom>
          <a:solidFill>
            <a:srgbClr val="FFFFFF">
              <a:shade val="85000"/>
            </a:srgbClr>
          </a:solidFill>
          <a:ln>
            <a:noFill/>
          </a:ln>
          <a:scene3d>
            <a:camera prst="orthographicFront"/>
            <a:lightRig rig="twoPt" dir="t">
              <a:rot lat="0" lon="0" rev="7800000"/>
            </a:lightRig>
          </a:scene3d>
          <a:sp3d contourW="6350">
            <a:bevelT w="50800" h="16510"/>
            <a:contourClr>
              <a:srgbClr val="C0C0C0"/>
            </a:contourClr>
          </a:sp3d>
        </p:spPr>
      </p:pic>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E009B3-0E84-A7FC-1539-51B6136961E8}"/>
              </a:ext>
            </a:extLst>
          </p:cNvPr>
          <p:cNvPicPr>
            <a:picLocks noChangeAspect="1"/>
          </p:cNvPicPr>
          <p:nvPr/>
        </p:nvPicPr>
        <p:blipFill>
          <a:blip r:embed="rId3"/>
          <a:stretch>
            <a:fillRect/>
          </a:stretch>
        </p:blipFill>
        <p:spPr>
          <a:xfrm>
            <a:off x="1016365" y="168820"/>
            <a:ext cx="3409556" cy="6317930"/>
          </a:xfrm>
          <a:prstGeom prst="rect">
            <a:avLst/>
          </a:prstGeom>
        </p:spPr>
      </p:pic>
    </p:spTree>
    <p:extLst>
      <p:ext uri="{BB962C8B-B14F-4D97-AF65-F5344CB8AC3E}">
        <p14:creationId xmlns:p14="http://schemas.microsoft.com/office/powerpoint/2010/main" val="4091672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24EB38-8C58-E7CE-DA30-18648B626730}"/>
              </a:ext>
            </a:extLst>
          </p:cNvPr>
          <p:cNvSpPr>
            <a:spLocks noGrp="1"/>
          </p:cNvSpPr>
          <p:nvPr>
            <p:ph type="title"/>
          </p:nvPr>
        </p:nvSpPr>
        <p:spPr>
          <a:xfrm>
            <a:off x="838200" y="365125"/>
            <a:ext cx="10515600" cy="1325563"/>
          </a:xfrm>
        </p:spPr>
        <p:txBody>
          <a:bodyPr>
            <a:normAutofit/>
          </a:bodyPr>
          <a:lstStyle/>
          <a:p>
            <a:r>
              <a:rPr lang="en-US" sz="5400" dirty="0"/>
              <a:t>A Reflection from A Student</a:t>
            </a:r>
          </a:p>
        </p:txBody>
      </p:sp>
      <p:sp>
        <p:nvSpPr>
          <p:cNvPr id="3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79E9ED-F3DE-EA11-401D-D12EE51548EA}"/>
              </a:ext>
            </a:extLst>
          </p:cNvPr>
          <p:cNvSpPr>
            <a:spLocks noGrp="1"/>
          </p:cNvSpPr>
          <p:nvPr>
            <p:ph idx="1"/>
          </p:nvPr>
        </p:nvSpPr>
        <p:spPr>
          <a:xfrm>
            <a:off x="838200" y="1929384"/>
            <a:ext cx="10515600" cy="4251960"/>
          </a:xfrm>
        </p:spPr>
        <p:txBody>
          <a:bodyPr>
            <a:normAutofit lnSpcReduction="10000"/>
          </a:bodyPr>
          <a:lstStyle/>
          <a:p>
            <a:pPr marL="0" indent="0">
              <a:buNone/>
            </a:pPr>
            <a:endParaRPr lang="en-US" sz="2400" b="0" i="0" dirty="0">
              <a:effectLst/>
              <a:highlight>
                <a:srgbClr val="FFFFFF"/>
              </a:highlight>
              <a:latin typeface="-apple-system"/>
            </a:endParaRPr>
          </a:p>
          <a:p>
            <a:pPr marL="0" indent="0">
              <a:buNone/>
            </a:pPr>
            <a:r>
              <a:rPr lang="en-US" sz="2400" b="0" i="0" dirty="0">
                <a:effectLst/>
                <a:highlight>
                  <a:srgbClr val="FFFFFF"/>
                </a:highlight>
                <a:latin typeface="-apple-system"/>
              </a:rPr>
              <a:t>Leaving class this week, the lecture about ethical behavior is what stuck with me the most. I was touched by how we were urged to seek a life that revolves around us being socially responsible leaders, rather than seeking out profit and money. It is often something educators do not emphasize - how our classroom learning with relate to the real world. I believe this week was truly eye-opening, and I will go about my classes differently. I will no longer dial in on the importance of regurgitating information back, rather also keep an open mind on how what I am learning will shape me as a leader in the future. I was also heartbroken by the modern slavery video we watched. Human trafficking is something I knew, but not the full depths as I did after these learning activities. In my daily life I seek to educate people on the broad spectrum of modern slavery and hopefully can help make a change, one person at a time. </a:t>
            </a:r>
            <a:endParaRPr lang="en-US" sz="2400" dirty="0"/>
          </a:p>
        </p:txBody>
      </p:sp>
    </p:spTree>
    <p:extLst>
      <p:ext uri="{BB962C8B-B14F-4D97-AF65-F5344CB8AC3E}">
        <p14:creationId xmlns:p14="http://schemas.microsoft.com/office/powerpoint/2010/main" val="3198608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D55-1789-A9C5-BA07-3829A7A66208}"/>
              </a:ext>
            </a:extLst>
          </p:cNvPr>
          <p:cNvSpPr>
            <a:spLocks noGrp="1"/>
          </p:cNvSpPr>
          <p:nvPr>
            <p:ph type="title"/>
          </p:nvPr>
        </p:nvSpPr>
        <p:spPr>
          <a:xfrm>
            <a:off x="762000" y="1138036"/>
            <a:ext cx="5334000" cy="1402470"/>
          </a:xfrm>
        </p:spPr>
        <p:txBody>
          <a:bodyPr anchor="t">
            <a:normAutofit/>
          </a:bodyPr>
          <a:lstStyle/>
          <a:p>
            <a:r>
              <a:rPr lang="en-US" sz="3200" b="1"/>
              <a:t>Relational Leadership : Process-Orientation </a:t>
            </a:r>
          </a:p>
        </p:txBody>
      </p:sp>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BB6810-BC5D-87A3-1BF1-6EC9C6002F55}"/>
              </a:ext>
            </a:extLst>
          </p:cNvPr>
          <p:cNvSpPr>
            <a:spLocks noGrp="1"/>
          </p:cNvSpPr>
          <p:nvPr>
            <p:ph idx="1"/>
          </p:nvPr>
        </p:nvSpPr>
        <p:spPr>
          <a:xfrm>
            <a:off x="761999" y="2551176"/>
            <a:ext cx="5595257" cy="4052824"/>
          </a:xfrm>
        </p:spPr>
        <p:txBody>
          <a:bodyPr>
            <a:normAutofit fontScale="92500"/>
          </a:bodyPr>
          <a:lstStyle/>
          <a:p>
            <a:r>
              <a:rPr lang="en-US" sz="2400" dirty="0"/>
              <a:t>Imparting “growth mindset” | Giving room for growth and learning from mistakes</a:t>
            </a:r>
          </a:p>
          <a:p>
            <a:r>
              <a:rPr lang="en-US" sz="2400" dirty="0"/>
              <a:t>Growth oriented feedback</a:t>
            </a:r>
          </a:p>
          <a:p>
            <a:r>
              <a:rPr lang="en-US" sz="2400" dirty="0"/>
              <a:t>Self-reflection essays every week</a:t>
            </a:r>
          </a:p>
          <a:p>
            <a:r>
              <a:rPr lang="en-US" sz="2400" dirty="0"/>
              <a:t>Self-discovery surveys</a:t>
            </a:r>
          </a:p>
          <a:p>
            <a:pPr lvl="1"/>
            <a:r>
              <a:rPr lang="en-US" sz="1800" dirty="0"/>
              <a:t>Emotional Intelligence Test</a:t>
            </a:r>
          </a:p>
          <a:p>
            <a:pPr lvl="1"/>
            <a:r>
              <a:rPr lang="en-US" sz="1800" dirty="0"/>
              <a:t>Personality Test </a:t>
            </a:r>
          </a:p>
          <a:p>
            <a:r>
              <a:rPr lang="en-US" sz="2400" dirty="0"/>
              <a:t>Class Survey Discrepancy and Development Plans </a:t>
            </a:r>
          </a:p>
          <a:p>
            <a:pPr lvl="1"/>
            <a:r>
              <a:rPr lang="en-US" sz="1800" b="1" dirty="0"/>
              <a:t>How do you see yourself as a leader?</a:t>
            </a:r>
          </a:p>
          <a:p>
            <a:pPr lvl="1"/>
            <a:r>
              <a:rPr lang="en-US" sz="1800" b="1" dirty="0"/>
              <a:t>How do your peers see you as a leader?</a:t>
            </a:r>
            <a:endParaRPr lang="en-US" sz="1800" dirty="0"/>
          </a:p>
        </p:txBody>
      </p:sp>
      <p:pic>
        <p:nvPicPr>
          <p:cNvPr id="7" name="Picture 6" descr="3D graph graphic">
            <a:extLst>
              <a:ext uri="{FF2B5EF4-FFF2-40B4-BE49-F238E27FC236}">
                <a16:creationId xmlns:a16="http://schemas.microsoft.com/office/drawing/2014/main" id="{232E55C5-71B8-0BDB-32BF-6FB653D1AF40}"/>
              </a:ext>
            </a:extLst>
          </p:cNvPr>
          <p:cNvPicPr>
            <a:picLocks noChangeAspect="1"/>
          </p:cNvPicPr>
          <p:nvPr/>
        </p:nvPicPr>
        <p:blipFill rotWithShape="1">
          <a:blip r:embed="rId3">
            <a:extLst>
              <a:ext uri="{28A0092B-C50C-407E-A947-70E740481C1C}">
                <a14:useLocalDpi xmlns:a14="http://schemas.microsoft.com/office/drawing/2010/main" val="0"/>
              </a:ext>
            </a:extLst>
          </a:blip>
          <a:srcRect t="1454" r="-1" b="-1"/>
          <a:stretch/>
        </p:blipFill>
        <p:spPr>
          <a:xfrm>
            <a:off x="6979129" y="1"/>
            <a:ext cx="5212862" cy="3429000"/>
          </a:xfrm>
          <a:prstGeom prst="rect">
            <a:avLst/>
          </a:prstGeom>
        </p:spPr>
      </p:pic>
      <p:pic>
        <p:nvPicPr>
          <p:cNvPr id="5" name="Picture 4" descr="3D arrow graphic">
            <a:extLst>
              <a:ext uri="{FF2B5EF4-FFF2-40B4-BE49-F238E27FC236}">
                <a16:creationId xmlns:a16="http://schemas.microsoft.com/office/drawing/2014/main" id="{576BEB0C-00DC-614F-AC9E-A5B72C92A6D6}"/>
              </a:ext>
            </a:extLst>
          </p:cNvPr>
          <p:cNvPicPr>
            <a:picLocks noChangeAspect="1"/>
          </p:cNvPicPr>
          <p:nvPr/>
        </p:nvPicPr>
        <p:blipFill rotWithShape="1">
          <a:blip r:embed="rId4">
            <a:extLst>
              <a:ext uri="{28A0092B-C50C-407E-A947-70E740481C1C}">
                <a14:useLocalDpi xmlns:a14="http://schemas.microsoft.com/office/drawing/2010/main" val="0"/>
              </a:ext>
            </a:extLst>
          </a:blip>
          <a:srcRect t="5902" r="-1" b="126"/>
          <a:stretch/>
        </p:blipFill>
        <p:spPr>
          <a:xfrm>
            <a:off x="6979147" y="3429000"/>
            <a:ext cx="5212861" cy="3429000"/>
          </a:xfrm>
          <a:prstGeom prst="rect">
            <a:avLst/>
          </a:prstGeom>
        </p:spPr>
      </p:pic>
    </p:spTree>
    <p:extLst>
      <p:ext uri="{BB962C8B-B14F-4D97-AF65-F5344CB8AC3E}">
        <p14:creationId xmlns:p14="http://schemas.microsoft.com/office/powerpoint/2010/main" val="2849991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lational leadership model. Source Komives et al. (2013) | Download  Scientific Diagram">
            <a:extLst>
              <a:ext uri="{FF2B5EF4-FFF2-40B4-BE49-F238E27FC236}">
                <a16:creationId xmlns:a16="http://schemas.microsoft.com/office/drawing/2014/main" id="{D9A22FAD-5E6A-E2D2-AB65-4A962B66C9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10467" y="643467"/>
            <a:ext cx="5571065"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8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a highway near the ocean">
            <a:extLst>
              <a:ext uri="{FF2B5EF4-FFF2-40B4-BE49-F238E27FC236}">
                <a16:creationId xmlns:a16="http://schemas.microsoft.com/office/drawing/2014/main" id="{0FCFEB25-63A9-154D-4137-64333958FA4E}"/>
              </a:ext>
            </a:extLst>
          </p:cNvPr>
          <p:cNvPicPr>
            <a:picLocks noChangeAspect="1"/>
          </p:cNvPicPr>
          <p:nvPr/>
        </p:nvPicPr>
        <p:blipFill rotWithShape="1">
          <a:blip r:embed="rId2"/>
          <a:srcRect r="52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CFF57D-AA74-D743-A55E-7E70B64A0A2A}"/>
              </a:ext>
            </a:extLst>
          </p:cNvPr>
          <p:cNvSpPr>
            <a:spLocks noGrp="1"/>
          </p:cNvSpPr>
          <p:nvPr>
            <p:ph type="title"/>
          </p:nvPr>
        </p:nvSpPr>
        <p:spPr>
          <a:xfrm>
            <a:off x="477981" y="1122363"/>
            <a:ext cx="8861228" cy="3204134"/>
          </a:xfrm>
        </p:spPr>
        <p:txBody>
          <a:bodyPr vert="horz" lIns="91440" tIns="45720" rIns="91440" bIns="45720" rtlCol="0" anchor="b">
            <a:normAutofit/>
          </a:bodyPr>
          <a:lstStyle/>
          <a:p>
            <a:r>
              <a:rPr lang="en-US" sz="4800" b="1" dirty="0">
                <a:solidFill>
                  <a:schemeClr val="bg1"/>
                </a:solidFill>
              </a:rPr>
              <a:t>Thank you! Feedback &amp; Questions</a:t>
            </a:r>
            <a:br>
              <a:rPr lang="en-US" sz="4800" dirty="0">
                <a:solidFill>
                  <a:schemeClr val="bg1"/>
                </a:solidFill>
              </a:rPr>
            </a:br>
            <a:r>
              <a:rPr lang="en-US" sz="4800" b="1" dirty="0">
                <a:solidFill>
                  <a:schemeClr val="bg1"/>
                </a:solidFill>
              </a:rPr>
              <a:t>Mustafa Akben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402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with tablet">
            <a:extLst>
              <a:ext uri="{FF2B5EF4-FFF2-40B4-BE49-F238E27FC236}">
                <a16:creationId xmlns:a16="http://schemas.microsoft.com/office/drawing/2014/main" id="{348FC5B1-F50B-1003-4DC8-05065D31B4DF}"/>
              </a:ext>
            </a:extLst>
          </p:cNvPr>
          <p:cNvPicPr>
            <a:picLocks noChangeAspect="1"/>
          </p:cNvPicPr>
          <p:nvPr/>
        </p:nvPicPr>
        <p:blipFill rotWithShape="1">
          <a:blip r:embed="rId3">
            <a:extLst>
              <a:ext uri="{28A0092B-C50C-407E-A947-70E740481C1C}">
                <a14:useLocalDpi xmlns:a14="http://schemas.microsoft.com/office/drawing/2010/main" val="0"/>
              </a:ext>
            </a:extLst>
          </a:blip>
          <a:srcRect l="25521" r="21820" b="-2"/>
          <a:stretch/>
        </p:blipFill>
        <p:spPr>
          <a:xfrm>
            <a:off x="-1" y="-2"/>
            <a:ext cx="5410198"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4822D-1C1C-A21F-79F7-DF63A7B96E57}"/>
              </a:ext>
            </a:extLst>
          </p:cNvPr>
          <p:cNvSpPr>
            <a:spLocks noGrp="1"/>
          </p:cNvSpPr>
          <p:nvPr>
            <p:ph type="title"/>
          </p:nvPr>
        </p:nvSpPr>
        <p:spPr>
          <a:xfrm>
            <a:off x="6115317" y="405685"/>
            <a:ext cx="5464968" cy="1559301"/>
          </a:xfrm>
        </p:spPr>
        <p:txBody>
          <a:bodyPr>
            <a:normAutofit/>
          </a:bodyPr>
          <a:lstStyle/>
          <a:p>
            <a:r>
              <a:rPr lang="en-US" sz="4000" b="1"/>
              <a:t>MGT-3230 – Principles of Management</a:t>
            </a:r>
          </a:p>
        </p:txBody>
      </p:sp>
      <p:sp>
        <p:nvSpPr>
          <p:cNvPr id="3" name="Content Placeholder 2">
            <a:extLst>
              <a:ext uri="{FF2B5EF4-FFF2-40B4-BE49-F238E27FC236}">
                <a16:creationId xmlns:a16="http://schemas.microsoft.com/office/drawing/2014/main" id="{FE540B21-DC20-3A2F-EFAA-1EE2843EA79D}"/>
              </a:ext>
            </a:extLst>
          </p:cNvPr>
          <p:cNvSpPr>
            <a:spLocks noGrp="1"/>
          </p:cNvSpPr>
          <p:nvPr>
            <p:ph idx="1"/>
          </p:nvPr>
        </p:nvSpPr>
        <p:spPr>
          <a:xfrm>
            <a:off x="6115316" y="2743199"/>
            <a:ext cx="5655769" cy="3817257"/>
          </a:xfrm>
        </p:spPr>
        <p:txBody>
          <a:bodyPr anchor="ctr">
            <a:normAutofit/>
          </a:bodyPr>
          <a:lstStyle/>
          <a:p>
            <a:r>
              <a:rPr kumimoji="0" lang="en-US" sz="1800" b="0" i="0" u="none" strike="noStrike" kern="1200" cap="none" spc="22" normalizeH="0" baseline="0" noProof="0" dirty="0">
                <a:ln>
                  <a:noFill/>
                </a:ln>
                <a:effectLst/>
                <a:uLnTx/>
                <a:uFillTx/>
                <a:latin typeface="Arial" pitchFamily="34" charset="0"/>
                <a:ea typeface="+mn-ea"/>
                <a:cs typeface="+mn-cs"/>
              </a:rPr>
              <a:t>MGT3230 is a </a:t>
            </a:r>
            <a:r>
              <a:rPr lang="en-US" sz="1800" spc="22" dirty="0">
                <a:latin typeface="Arial" pitchFamily="34" charset="0"/>
              </a:rPr>
              <a:t>required course </a:t>
            </a:r>
            <a:r>
              <a:rPr kumimoji="0" lang="en-US" sz="1800" b="0" i="0" u="none" strike="noStrike" kern="1200" cap="none" spc="22" normalizeH="0" baseline="0" noProof="0" dirty="0">
                <a:ln>
                  <a:noFill/>
                </a:ln>
                <a:effectLst/>
                <a:uLnTx/>
                <a:uFillTx/>
                <a:latin typeface="Arial" pitchFamily="34" charset="0"/>
                <a:ea typeface="+mn-ea"/>
                <a:cs typeface="+mn-cs"/>
              </a:rPr>
              <a:t>for the majors in the Love School of Business.</a:t>
            </a:r>
          </a:p>
          <a:p>
            <a:r>
              <a:rPr kumimoji="0" lang="en-US" sz="1800" b="0" i="0" u="none" strike="noStrike" kern="1200" cap="none" spc="22" normalizeH="0" baseline="0" noProof="0" dirty="0">
                <a:ln>
                  <a:noFill/>
                </a:ln>
                <a:effectLst/>
                <a:uLnTx/>
                <a:uFillTx/>
                <a:latin typeface="Arial" pitchFamily="34" charset="0"/>
                <a:ea typeface="+mn-ea"/>
                <a:cs typeface="+mn-cs"/>
              </a:rPr>
              <a:t>It doesn't merely focus on imparting fundamental concepts of organizational behavior and management, but also on nurturing critical thinking skills and enabling the practical application of theoretical concepts in real-world scenarios.</a:t>
            </a:r>
          </a:p>
          <a:p>
            <a:r>
              <a:rPr kumimoji="0" lang="en-US" sz="1800" b="1" i="0" u="none" strike="noStrike" kern="1200" cap="none" spc="22" normalizeH="0" baseline="0" noProof="0" dirty="0">
                <a:ln>
                  <a:noFill/>
                </a:ln>
                <a:effectLst/>
                <a:uLnTx/>
                <a:uFillTx/>
                <a:latin typeface="Arial" pitchFamily="34" charset="0"/>
                <a:ea typeface="+mn-ea"/>
                <a:cs typeface="+mn-cs"/>
              </a:rPr>
              <a:t>Management has four functions</a:t>
            </a:r>
          </a:p>
          <a:p>
            <a:pPr lvl="1"/>
            <a:r>
              <a:rPr lang="en-US" sz="1800" spc="22" dirty="0">
                <a:latin typeface="Arial" pitchFamily="34" charset="0"/>
              </a:rPr>
              <a:t>Planning</a:t>
            </a:r>
          </a:p>
          <a:p>
            <a:pPr lvl="1"/>
            <a:r>
              <a:rPr kumimoji="0" lang="en-US" sz="1800" b="0" i="0" u="none" strike="noStrike" kern="1200" cap="none" spc="22" normalizeH="0" baseline="0" noProof="0" dirty="0">
                <a:ln>
                  <a:noFill/>
                </a:ln>
                <a:effectLst/>
                <a:uLnTx/>
                <a:uFillTx/>
                <a:latin typeface="Arial" pitchFamily="34" charset="0"/>
                <a:ea typeface="+mn-ea"/>
                <a:cs typeface="+mn-cs"/>
              </a:rPr>
              <a:t>Organizing</a:t>
            </a:r>
          </a:p>
          <a:p>
            <a:pPr lvl="1"/>
            <a:r>
              <a:rPr lang="en-US" sz="1800" b="1" spc="22" dirty="0">
                <a:latin typeface="Arial" pitchFamily="34" charset="0"/>
              </a:rPr>
              <a:t>Leading</a:t>
            </a:r>
          </a:p>
          <a:p>
            <a:pPr lvl="1"/>
            <a:r>
              <a:rPr kumimoji="0" lang="en-US" sz="1800" b="0" i="0" u="none" strike="noStrike" kern="1200" cap="none" spc="22" normalizeH="0" baseline="0" noProof="0" dirty="0">
                <a:ln>
                  <a:noFill/>
                </a:ln>
                <a:effectLst/>
                <a:uLnTx/>
                <a:uFillTx/>
                <a:latin typeface="Arial" pitchFamily="34" charset="0"/>
                <a:ea typeface="+mn-ea"/>
                <a:cs typeface="+mn-cs"/>
              </a:rPr>
              <a:t>Control </a:t>
            </a:r>
          </a:p>
          <a:p>
            <a:endParaRPr kumimoji="0" lang="en-US" sz="1800" b="0" i="0" u="none" strike="noStrike" kern="1200" cap="none" spc="22" normalizeH="0" baseline="0" noProof="0" dirty="0">
              <a:ln>
                <a:noFill/>
              </a:ln>
              <a:effectLst/>
              <a:uLnTx/>
              <a:uFillTx/>
              <a:latin typeface="Arial" pitchFamily="34" charset="0"/>
              <a:ea typeface="+mn-ea"/>
              <a:cs typeface="+mn-cs"/>
            </a:endParaRPr>
          </a:p>
        </p:txBody>
      </p:sp>
    </p:spTree>
    <p:extLst>
      <p:ext uri="{BB962C8B-B14F-4D97-AF65-F5344CB8AC3E}">
        <p14:creationId xmlns:p14="http://schemas.microsoft.com/office/powerpoint/2010/main" val="4146943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69C4C5D-FB31-7B5B-468A-9FFD919373E5}"/>
              </a:ext>
            </a:extLst>
          </p:cNvPr>
          <p:cNvSpPr>
            <a:spLocks noGrp="1"/>
          </p:cNvSpPr>
          <p:nvPr>
            <p:ph type="title"/>
          </p:nvPr>
        </p:nvSpPr>
        <p:spPr>
          <a:xfrm>
            <a:off x="838200" y="669925"/>
            <a:ext cx="6934200" cy="1325563"/>
          </a:xfrm>
        </p:spPr>
        <p:txBody>
          <a:bodyPr anchor="b">
            <a:normAutofit/>
          </a:bodyPr>
          <a:lstStyle/>
          <a:p>
            <a:pPr algn="r"/>
            <a:r>
              <a:rPr lang="en-US" sz="4100" b="1" dirty="0">
                <a:solidFill>
                  <a:schemeClr val="bg1"/>
                </a:solidFill>
              </a:rPr>
              <a:t>Fostering Relational Leadership</a:t>
            </a:r>
          </a:p>
        </p:txBody>
      </p:sp>
      <p:cxnSp>
        <p:nvCxnSpPr>
          <p:cNvPr id="6" name="Straight Connector 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395AB0-3398-EA71-2D53-507A85103B46}"/>
              </a:ext>
            </a:extLst>
          </p:cNvPr>
          <p:cNvSpPr>
            <a:spLocks noGrp="1"/>
          </p:cNvSpPr>
          <p:nvPr>
            <p:ph idx="1"/>
          </p:nvPr>
        </p:nvSpPr>
        <p:spPr>
          <a:xfrm>
            <a:off x="1392667" y="2398956"/>
            <a:ext cx="9406666" cy="3987329"/>
          </a:xfrm>
        </p:spPr>
        <p:txBody>
          <a:bodyPr>
            <a:normAutofit lnSpcReduction="10000"/>
          </a:bodyPr>
          <a:lstStyle/>
          <a:p>
            <a:r>
              <a:rPr lang="en-US" sz="2400" dirty="0">
                <a:solidFill>
                  <a:schemeClr val="bg1"/>
                </a:solidFill>
              </a:rPr>
              <a:t>Relational leadership involves a focus on five primary components: </a:t>
            </a:r>
          </a:p>
          <a:p>
            <a:endParaRPr lang="en-US" sz="2400" dirty="0">
              <a:solidFill>
                <a:schemeClr val="bg1"/>
              </a:solidFill>
            </a:endParaRPr>
          </a:p>
          <a:p>
            <a:pPr lvl="1"/>
            <a:r>
              <a:rPr lang="en-US" b="1" dirty="0">
                <a:solidFill>
                  <a:schemeClr val="bg1"/>
                </a:solidFill>
              </a:rPr>
              <a:t>Purpose: </a:t>
            </a:r>
            <a:r>
              <a:rPr lang="en-US" dirty="0">
                <a:solidFill>
                  <a:schemeClr val="bg1"/>
                </a:solidFill>
              </a:rPr>
              <a:t>Having a common set of values and vision to move an initiative forward </a:t>
            </a:r>
          </a:p>
          <a:p>
            <a:pPr lvl="1"/>
            <a:r>
              <a:rPr lang="en-US" b="1" dirty="0">
                <a:solidFill>
                  <a:schemeClr val="bg1"/>
                </a:solidFill>
              </a:rPr>
              <a:t>Inclusivity: </a:t>
            </a:r>
            <a:r>
              <a:rPr lang="en-US" dirty="0">
                <a:solidFill>
                  <a:schemeClr val="bg1"/>
                </a:solidFill>
              </a:rPr>
              <a:t>Welcoming and open to diverse points of view and diverse identities </a:t>
            </a:r>
          </a:p>
          <a:p>
            <a:pPr lvl="1"/>
            <a:r>
              <a:rPr lang="en-US" b="1" dirty="0">
                <a:solidFill>
                  <a:schemeClr val="bg1"/>
                </a:solidFill>
              </a:rPr>
              <a:t>Empowerment: </a:t>
            </a:r>
            <a:r>
              <a:rPr lang="en-US" dirty="0">
                <a:solidFill>
                  <a:schemeClr val="bg1"/>
                </a:solidFill>
              </a:rPr>
              <a:t>Sharing power with others to embrace what they have to offer </a:t>
            </a:r>
          </a:p>
          <a:p>
            <a:pPr lvl="1"/>
            <a:r>
              <a:rPr lang="en-US" b="1" dirty="0">
                <a:solidFill>
                  <a:schemeClr val="bg1"/>
                </a:solidFill>
              </a:rPr>
              <a:t>Ethics: </a:t>
            </a:r>
            <a:r>
              <a:rPr lang="en-US" dirty="0">
                <a:solidFill>
                  <a:schemeClr val="bg1"/>
                </a:solidFill>
              </a:rPr>
              <a:t>Upholds values and standards of morality </a:t>
            </a:r>
          </a:p>
          <a:p>
            <a:pPr lvl="1"/>
            <a:r>
              <a:rPr lang="en-US" b="1" dirty="0">
                <a:solidFill>
                  <a:schemeClr val="bg1"/>
                </a:solidFill>
              </a:rPr>
              <a:t>Process-Orientation:</a:t>
            </a:r>
            <a:r>
              <a:rPr lang="en-US" dirty="0">
                <a:solidFill>
                  <a:schemeClr val="bg1"/>
                </a:solidFill>
              </a:rPr>
              <a:t> The focus is on the group and how the group works together</a:t>
            </a:r>
          </a:p>
        </p:txBody>
      </p:sp>
      <p:sp>
        <p:nvSpPr>
          <p:cNvPr id="7" name="Rectangle 6">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899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72F9-4B2F-474C-99EA-3D7A61510E97}"/>
              </a:ext>
            </a:extLst>
          </p:cNvPr>
          <p:cNvSpPr>
            <a:spLocks noGrp="1"/>
          </p:cNvSpPr>
          <p:nvPr>
            <p:ph type="title"/>
          </p:nvPr>
        </p:nvSpPr>
        <p:spPr>
          <a:xfrm>
            <a:off x="5868557" y="1138036"/>
            <a:ext cx="5444382" cy="1402470"/>
          </a:xfrm>
        </p:spPr>
        <p:txBody>
          <a:bodyPr anchor="t">
            <a:normAutofit/>
          </a:bodyPr>
          <a:lstStyle/>
          <a:p>
            <a:r>
              <a:rPr lang="en-US" sz="3200" b="1" dirty="0"/>
              <a:t>Relational Leadership: Purposefulness</a:t>
            </a:r>
          </a:p>
        </p:txBody>
      </p:sp>
      <p:pic>
        <p:nvPicPr>
          <p:cNvPr id="7" name="Picture 6" descr="Directional sign with colorful arrows">
            <a:extLst>
              <a:ext uri="{FF2B5EF4-FFF2-40B4-BE49-F238E27FC236}">
                <a16:creationId xmlns:a16="http://schemas.microsoft.com/office/drawing/2014/main" id="{EEB2E972-89DE-B3F5-F342-6A1788B55F11}"/>
              </a:ext>
            </a:extLst>
          </p:cNvPr>
          <p:cNvPicPr>
            <a:picLocks noChangeAspect="1"/>
          </p:cNvPicPr>
          <p:nvPr/>
        </p:nvPicPr>
        <p:blipFill rotWithShape="1">
          <a:blip r:embed="rId3">
            <a:extLst>
              <a:ext uri="{28A0092B-C50C-407E-A947-70E740481C1C}">
                <a14:useLocalDpi xmlns:a14="http://schemas.microsoft.com/office/drawing/2010/main" val="0"/>
              </a:ext>
            </a:extLst>
          </a:blip>
          <a:srcRect l="8226" r="41636" b="-1"/>
          <a:stretch/>
        </p:blipFill>
        <p:spPr>
          <a:xfrm>
            <a:off x="-1" y="10"/>
            <a:ext cx="5151179" cy="6857990"/>
          </a:xfrm>
          <a:prstGeom prst="rect">
            <a:avLst/>
          </a:prstGeom>
        </p:spPr>
      </p:pic>
      <p:cxnSp>
        <p:nvCxnSpPr>
          <p:cNvPr id="19" name="Straight Connector 1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12143C-8052-160F-70F6-FAD0683FC4F8}"/>
              </a:ext>
            </a:extLst>
          </p:cNvPr>
          <p:cNvSpPr>
            <a:spLocks noGrp="1"/>
          </p:cNvSpPr>
          <p:nvPr>
            <p:ph idx="1"/>
          </p:nvPr>
        </p:nvSpPr>
        <p:spPr>
          <a:xfrm>
            <a:off x="5868557" y="2551176"/>
            <a:ext cx="5757386" cy="3965738"/>
          </a:xfrm>
        </p:spPr>
        <p:txBody>
          <a:bodyPr>
            <a:normAutofit fontScale="85000" lnSpcReduction="10000"/>
          </a:bodyPr>
          <a:lstStyle/>
          <a:p>
            <a:r>
              <a:rPr lang="en-US" sz="2400" b="1" dirty="0"/>
              <a:t>Semester-Long Group Project (Shark Tank Activity)</a:t>
            </a:r>
          </a:p>
          <a:p>
            <a:pPr lvl="1"/>
            <a:r>
              <a:rPr lang="en-US" dirty="0"/>
              <a:t>Collective Vision</a:t>
            </a:r>
          </a:p>
          <a:p>
            <a:pPr lvl="1"/>
            <a:r>
              <a:rPr lang="en-US" dirty="0"/>
              <a:t>Purpose to help their community and others</a:t>
            </a:r>
          </a:p>
          <a:p>
            <a:pPr lvl="1"/>
            <a:r>
              <a:rPr lang="en-US" dirty="0"/>
              <a:t>Find the intrinsic joys and passion to explore</a:t>
            </a:r>
          </a:p>
          <a:p>
            <a:pPr lvl="1"/>
            <a:endParaRPr lang="en-US" dirty="0"/>
          </a:p>
          <a:p>
            <a:r>
              <a:rPr lang="en-US" sz="2400" dirty="0"/>
              <a:t>Each students take a role of leadership</a:t>
            </a:r>
          </a:p>
          <a:p>
            <a:pPr lvl="1"/>
            <a:r>
              <a:rPr lang="en-US" sz="2000" dirty="0"/>
              <a:t>Strategy Leader, HR Leader, Culture Leader, Operation Leader etc.</a:t>
            </a:r>
          </a:p>
          <a:p>
            <a:endParaRPr lang="en-US" sz="2400" dirty="0"/>
          </a:p>
          <a:p>
            <a:r>
              <a:rPr lang="en-US" sz="2400" dirty="0"/>
              <a:t>Do research, work collectively, challenge their assumptions, learn from their interactions, manage their roles</a:t>
            </a:r>
          </a:p>
        </p:txBody>
      </p:sp>
    </p:spTree>
    <p:extLst>
      <p:ext uri="{BB962C8B-B14F-4D97-AF65-F5344CB8AC3E}">
        <p14:creationId xmlns:p14="http://schemas.microsoft.com/office/powerpoint/2010/main" val="276017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1A0875-112B-CF93-0AE8-9EB9EE98251D}"/>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Shark Tank Activity</a:t>
            </a:r>
          </a:p>
        </p:txBody>
      </p:sp>
      <p:pic>
        <p:nvPicPr>
          <p:cNvPr id="9" name="Picture 8" descr="A group of people standing in a room&#10;&#10;Description automatically generated">
            <a:extLst>
              <a:ext uri="{FF2B5EF4-FFF2-40B4-BE49-F238E27FC236}">
                <a16:creationId xmlns:a16="http://schemas.microsoft.com/office/drawing/2014/main" id="{EDA1035F-0DB6-73F8-B19E-9131998AACE4}"/>
              </a:ext>
            </a:extLst>
          </p:cNvPr>
          <p:cNvPicPr>
            <a:picLocks noChangeAspect="1"/>
          </p:cNvPicPr>
          <p:nvPr/>
        </p:nvPicPr>
        <p:blipFill rotWithShape="1">
          <a:blip r:embed="rId2">
            <a:extLst>
              <a:ext uri="{28A0092B-C50C-407E-A947-70E740481C1C}">
                <a14:useLocalDpi xmlns:a14="http://schemas.microsoft.com/office/drawing/2010/main" val="0"/>
              </a:ext>
            </a:extLst>
          </a:blip>
          <a:srcRect l="15400" r="15397" b="-3"/>
          <a:stretch/>
        </p:blipFill>
        <p:spPr>
          <a:xfrm>
            <a:off x="307840" y="321732"/>
            <a:ext cx="3793472" cy="4111323"/>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A0A0FD89-59DB-87A1-247D-DEA218326253}"/>
              </a:ext>
            </a:extLst>
          </p:cNvPr>
          <p:cNvPicPr>
            <a:picLocks noChangeAspect="1"/>
          </p:cNvPicPr>
          <p:nvPr/>
        </p:nvPicPr>
        <p:blipFill rotWithShape="1">
          <a:blip r:embed="rId3">
            <a:extLst>
              <a:ext uri="{28A0092B-C50C-407E-A947-70E740481C1C}">
                <a14:useLocalDpi xmlns:a14="http://schemas.microsoft.com/office/drawing/2010/main" val="0"/>
              </a:ext>
            </a:extLst>
          </a:blip>
          <a:srcRect t="32186" r="3" b="28108"/>
          <a:stretch/>
        </p:blipFill>
        <p:spPr>
          <a:xfrm>
            <a:off x="4194959" y="321734"/>
            <a:ext cx="3797570" cy="2010551"/>
          </a:xfrm>
          <a:prstGeom prst="rect">
            <a:avLst/>
          </a:prstGeom>
        </p:spPr>
      </p:pic>
      <p:pic>
        <p:nvPicPr>
          <p:cNvPr id="5" name="Content Placeholder 4" descr="A group of people standing in a room&#10;&#10;Description automatically generated">
            <a:extLst>
              <a:ext uri="{FF2B5EF4-FFF2-40B4-BE49-F238E27FC236}">
                <a16:creationId xmlns:a16="http://schemas.microsoft.com/office/drawing/2014/main" id="{DB68ECD6-5709-214A-2576-E23915A010DF}"/>
              </a:ext>
            </a:extLst>
          </p:cNvPr>
          <p:cNvPicPr>
            <a:picLocks noChangeAspect="1"/>
          </p:cNvPicPr>
          <p:nvPr/>
        </p:nvPicPr>
        <p:blipFill rotWithShape="1">
          <a:blip r:embed="rId4">
            <a:extLst>
              <a:ext uri="{28A0092B-C50C-407E-A947-70E740481C1C}">
                <a14:useLocalDpi xmlns:a14="http://schemas.microsoft.com/office/drawing/2010/main" val="0"/>
              </a:ext>
            </a:extLst>
          </a:blip>
          <a:srcRect t="24127" r="-2" b="36071"/>
          <a:stretch/>
        </p:blipFill>
        <p:spPr>
          <a:xfrm>
            <a:off x="4190180" y="2422097"/>
            <a:ext cx="3794760" cy="2013804"/>
          </a:xfrm>
          <a:prstGeom prst="rect">
            <a:avLst/>
          </a:prstGeom>
        </p:spPr>
      </p:pic>
      <p:pic>
        <p:nvPicPr>
          <p:cNvPr id="13" name="Content Placeholder 12" descr="A group of people sitting at a table&#10;&#10;Description automatically generated">
            <a:extLst>
              <a:ext uri="{FF2B5EF4-FFF2-40B4-BE49-F238E27FC236}">
                <a16:creationId xmlns:a16="http://schemas.microsoft.com/office/drawing/2014/main" id="{A5B10489-D16A-69F1-5331-5314854F059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9415" r="21299" b="-3"/>
          <a:stretch/>
        </p:blipFill>
        <p:spPr>
          <a:xfrm>
            <a:off x="8086176" y="321733"/>
            <a:ext cx="3797984" cy="4111321"/>
          </a:xfrm>
          <a:prstGeom prst="rect">
            <a:avLst/>
          </a:prstGeom>
        </p:spPr>
      </p:pic>
      <p:pic>
        <p:nvPicPr>
          <p:cNvPr id="11" name="Picture 10" descr="A group of people standing in a room&#10;&#10;Description automatically generated">
            <a:extLst>
              <a:ext uri="{FF2B5EF4-FFF2-40B4-BE49-F238E27FC236}">
                <a16:creationId xmlns:a16="http://schemas.microsoft.com/office/drawing/2014/main" id="{8CE4E57F-DD9A-1625-A861-9537EAAB9438}"/>
              </a:ext>
            </a:extLst>
          </p:cNvPr>
          <p:cNvPicPr>
            <a:picLocks noChangeAspect="1"/>
          </p:cNvPicPr>
          <p:nvPr/>
        </p:nvPicPr>
        <p:blipFill rotWithShape="1">
          <a:blip r:embed="rId6">
            <a:extLst>
              <a:ext uri="{28A0092B-C50C-407E-A947-70E740481C1C}">
                <a14:useLocalDpi xmlns:a14="http://schemas.microsoft.com/office/drawing/2010/main" val="0"/>
              </a:ext>
            </a:extLst>
          </a:blip>
          <a:srcRect t="13726" r="1" b="15632"/>
          <a:stretch/>
        </p:blipFill>
        <p:spPr>
          <a:xfrm>
            <a:off x="307840" y="4525715"/>
            <a:ext cx="3794760" cy="2010551"/>
          </a:xfrm>
          <a:prstGeom prst="rect">
            <a:avLst/>
          </a:prstGeom>
        </p:spPr>
      </p:pic>
      <p:cxnSp>
        <p:nvCxnSpPr>
          <p:cNvPr id="33" name="Straight Connector 3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084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AA2C-4DAE-28E4-9798-AA901A62F751}"/>
              </a:ext>
            </a:extLst>
          </p:cNvPr>
          <p:cNvSpPr>
            <a:spLocks noGrp="1"/>
          </p:cNvSpPr>
          <p:nvPr>
            <p:ph type="title"/>
          </p:nvPr>
        </p:nvSpPr>
        <p:spPr>
          <a:xfrm>
            <a:off x="762000" y="1138036"/>
            <a:ext cx="4085665" cy="1402470"/>
          </a:xfrm>
        </p:spPr>
        <p:txBody>
          <a:bodyPr anchor="t">
            <a:normAutofit/>
          </a:bodyPr>
          <a:lstStyle/>
          <a:p>
            <a:r>
              <a:rPr lang="en-US" sz="3200" b="1" dirty="0"/>
              <a:t>Example Projects </a:t>
            </a:r>
          </a:p>
        </p:txBody>
      </p:sp>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24F56A-98D2-B7A4-C8E7-FDA73AF6AA94}"/>
              </a:ext>
            </a:extLst>
          </p:cNvPr>
          <p:cNvSpPr>
            <a:spLocks noGrp="1"/>
          </p:cNvSpPr>
          <p:nvPr>
            <p:ph idx="1"/>
          </p:nvPr>
        </p:nvSpPr>
        <p:spPr>
          <a:xfrm>
            <a:off x="762000" y="2008910"/>
            <a:ext cx="4447309" cy="4682836"/>
          </a:xfrm>
        </p:spPr>
        <p:txBody>
          <a:bodyPr>
            <a:normAutofit lnSpcReduction="10000"/>
          </a:bodyPr>
          <a:lstStyle/>
          <a:p>
            <a:pPr marL="0" marR="0">
              <a:spcBef>
                <a:spcPts val="0"/>
              </a:spcBef>
              <a:spcAft>
                <a:spcPts val="800"/>
              </a:spcAft>
            </a:pPr>
            <a:r>
              <a:rPr lang="en-US" sz="1800" b="1" dirty="0">
                <a:effectLst/>
                <a:latin typeface="Aptos" panose="020B0004020202020204" pitchFamily="34" charset="0"/>
                <a:ea typeface="Aptos" panose="020B0004020202020204" pitchFamily="34" charset="0"/>
                <a:cs typeface="Times New Roman" panose="02020603050405020304" pitchFamily="18" charset="0"/>
              </a:rPr>
              <a:t>Magic Gloves </a:t>
            </a:r>
            <a:r>
              <a:rPr lang="en-US" sz="1800" dirty="0">
                <a:effectLst/>
                <a:latin typeface="Aptos" panose="020B0004020202020204" pitchFamily="34" charset="0"/>
                <a:ea typeface="Aptos" panose="020B0004020202020204" pitchFamily="34" charset="0"/>
                <a:cs typeface="Times New Roman" panose="02020603050405020304" pitchFamily="18" charset="0"/>
              </a:rPr>
              <a:t>– An automated medical glove dispenser that </a:t>
            </a:r>
            <a:r>
              <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reduces the operational mistakes during medical procedures</a:t>
            </a:r>
            <a:r>
              <a:rPr lang="en-US" sz="1800" dirty="0">
                <a:effectLst/>
                <a:latin typeface="Aptos" panose="020B0004020202020204" pitchFamily="34" charset="0"/>
                <a:ea typeface="Aptos" panose="020B0004020202020204" pitchFamily="34" charset="0"/>
                <a:cs typeface="Times New Roman" panose="02020603050405020304" pitchFamily="18" charset="0"/>
              </a:rPr>
              <a:t>.</a:t>
            </a:r>
          </a:p>
          <a:p>
            <a:pPr marL="0" marR="0">
              <a:spcBef>
                <a:spcPts val="0"/>
              </a:spcBef>
              <a:spcAft>
                <a:spcPts val="800"/>
              </a:spcAft>
            </a:pPr>
            <a:r>
              <a:rPr lang="en-US" sz="1800" b="1" dirty="0">
                <a:effectLst/>
                <a:latin typeface="Aptos" panose="020B0004020202020204" pitchFamily="34" charset="0"/>
                <a:ea typeface="Aptos" panose="020B0004020202020204" pitchFamily="34" charset="0"/>
                <a:cs typeface="Times New Roman" panose="02020603050405020304" pitchFamily="18" charset="0"/>
              </a:rPr>
              <a:t>On the Run</a:t>
            </a:r>
            <a:r>
              <a:rPr lang="en-US" sz="1800" dirty="0">
                <a:effectLst/>
                <a:latin typeface="Aptos" panose="020B0004020202020204" pitchFamily="34" charset="0"/>
                <a:ea typeface="Aptos" panose="020B0004020202020204" pitchFamily="34" charset="0"/>
                <a:cs typeface="Times New Roman" panose="02020603050405020304" pitchFamily="18" charset="0"/>
              </a:rPr>
              <a:t> – </a:t>
            </a:r>
            <a:r>
              <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 peer-to-peer chores </a:t>
            </a:r>
            <a:r>
              <a:rPr lang="en-US" sz="1800" dirty="0">
                <a:effectLst/>
                <a:latin typeface="Aptos" panose="020B0004020202020204" pitchFamily="34" charset="0"/>
                <a:ea typeface="Aptos" panose="020B0004020202020204" pitchFamily="34" charset="0"/>
                <a:cs typeface="Times New Roman" panose="02020603050405020304" pitchFamily="18" charset="0"/>
              </a:rPr>
              <a:t>service that allows college students to outsource tasks such as grocery shopping, laundry, and errand running, among others.</a:t>
            </a:r>
          </a:p>
          <a:p>
            <a:pPr marL="0" marR="0">
              <a:spcBef>
                <a:spcPts val="0"/>
              </a:spcBef>
              <a:spcAft>
                <a:spcPts val="800"/>
              </a:spcAft>
            </a:pPr>
            <a:r>
              <a:rPr lang="en-US" sz="1800" b="1" dirty="0" err="1">
                <a:effectLst/>
                <a:latin typeface="Aptos" panose="020B0004020202020204" pitchFamily="34" charset="0"/>
                <a:ea typeface="Aptos" panose="020B0004020202020204" pitchFamily="34" charset="0"/>
                <a:cs typeface="Times New Roman" panose="02020603050405020304" pitchFamily="18" charset="0"/>
              </a:rPr>
              <a:t>GrowBaby</a:t>
            </a:r>
            <a:r>
              <a:rPr lang="en-US" sz="1800" dirty="0">
                <a:effectLst/>
                <a:latin typeface="Aptos" panose="020B0004020202020204" pitchFamily="34" charset="0"/>
                <a:ea typeface="Aptos" panose="020B0004020202020204" pitchFamily="34" charset="0"/>
                <a:cs typeface="Times New Roman" panose="02020603050405020304" pitchFamily="18" charset="0"/>
              </a:rPr>
              <a:t> – An adjustable baby clothes with advanced biometrics to protect your newborns </a:t>
            </a:r>
            <a:r>
              <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unexpected sudden infant death.</a:t>
            </a:r>
          </a:p>
          <a:p>
            <a:pPr marL="0" marR="0">
              <a:spcBef>
                <a:spcPts val="0"/>
              </a:spcBef>
              <a:spcAft>
                <a:spcPts val="800"/>
              </a:spcAft>
            </a:pPr>
            <a:r>
              <a:rPr lang="en-US" sz="1800" b="1" dirty="0" err="1">
                <a:effectLst/>
                <a:latin typeface="Aptos" panose="020B0004020202020204" pitchFamily="34" charset="0"/>
                <a:ea typeface="Aptos" panose="020B0004020202020204" pitchFamily="34" charset="0"/>
                <a:cs typeface="Times New Roman" panose="02020603050405020304" pitchFamily="18" charset="0"/>
              </a:rPr>
              <a:t>SmartShelf</a:t>
            </a:r>
            <a:r>
              <a:rPr lang="en-US" sz="1800" dirty="0">
                <a:effectLst/>
                <a:latin typeface="Aptos" panose="020B0004020202020204" pitchFamily="34" charset="0"/>
                <a:ea typeface="Aptos" panose="020B0004020202020204" pitchFamily="34" charset="0"/>
                <a:cs typeface="Times New Roman" panose="02020603050405020304" pitchFamily="18" charset="0"/>
              </a:rPr>
              <a:t> – AI enhanced food preservation systems, </a:t>
            </a:r>
            <a:r>
              <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reducing the food waste for all.</a:t>
            </a:r>
          </a:p>
          <a:p>
            <a:pPr marL="0" marR="0">
              <a:spcBef>
                <a:spcPts val="0"/>
              </a:spcBef>
              <a:spcAft>
                <a:spcPts val="800"/>
              </a:spcAft>
            </a:pPr>
            <a:r>
              <a:rPr lang="en-US" sz="1800" b="1" dirty="0" err="1">
                <a:effectLst/>
                <a:latin typeface="Aptos" panose="020B0004020202020204" pitchFamily="34" charset="0"/>
                <a:ea typeface="Aptos" panose="020B0004020202020204" pitchFamily="34" charset="0"/>
                <a:cs typeface="Times New Roman" panose="02020603050405020304" pitchFamily="18" charset="0"/>
              </a:rPr>
              <a:t>DriveHeart</a:t>
            </a:r>
            <a:r>
              <a:rPr lang="en-US" sz="1800" dirty="0">
                <a:effectLst/>
                <a:latin typeface="Aptos" panose="020B0004020202020204" pitchFamily="34" charset="0"/>
                <a:ea typeface="Aptos" panose="020B0004020202020204" pitchFamily="34" charset="0"/>
                <a:cs typeface="Times New Roman" panose="02020603050405020304" pitchFamily="18" charset="0"/>
              </a:rPr>
              <a:t> – AI based health detection systems during a drive, </a:t>
            </a:r>
            <a:r>
              <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preventing the death on wheels.</a:t>
            </a:r>
            <a:endParaRPr lang="en-US" sz="1800" dirty="0">
              <a:highlight>
                <a:srgbClr val="FFFF00"/>
              </a:highlight>
            </a:endParaRPr>
          </a:p>
        </p:txBody>
      </p:sp>
      <p:pic>
        <p:nvPicPr>
          <p:cNvPr id="5" name="Picture 4" descr="Person drawing with pencil">
            <a:extLst>
              <a:ext uri="{FF2B5EF4-FFF2-40B4-BE49-F238E27FC236}">
                <a16:creationId xmlns:a16="http://schemas.microsoft.com/office/drawing/2014/main" id="{14F70E0A-3731-2E35-CB74-936C7B73EC10}"/>
              </a:ext>
            </a:extLst>
          </p:cNvPr>
          <p:cNvPicPr>
            <a:picLocks noChangeAspect="1"/>
          </p:cNvPicPr>
          <p:nvPr/>
        </p:nvPicPr>
        <p:blipFill rotWithShape="1">
          <a:blip r:embed="rId3">
            <a:extLst>
              <a:ext uri="{28A0092B-C50C-407E-A947-70E740481C1C}">
                <a14:useLocalDpi xmlns:a14="http://schemas.microsoft.com/office/drawing/2010/main" val="0"/>
              </a:ext>
            </a:extLst>
          </a:blip>
          <a:srcRect t="26619" r="1" b="1824"/>
          <a:stretch/>
        </p:blipFill>
        <p:spPr>
          <a:xfrm>
            <a:off x="5650992" y="10"/>
            <a:ext cx="6541008" cy="6857990"/>
          </a:xfrm>
          <a:prstGeom prst="rect">
            <a:avLst/>
          </a:prstGeom>
        </p:spPr>
      </p:pic>
    </p:spTree>
    <p:extLst>
      <p:ext uri="{BB962C8B-B14F-4D97-AF65-F5344CB8AC3E}">
        <p14:creationId xmlns:p14="http://schemas.microsoft.com/office/powerpoint/2010/main" val="920786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forming circle">
            <a:extLst>
              <a:ext uri="{FF2B5EF4-FFF2-40B4-BE49-F238E27FC236}">
                <a16:creationId xmlns:a16="http://schemas.microsoft.com/office/drawing/2014/main" id="{FD9DDF66-DBF6-A441-406C-294D12BE2ECF}"/>
              </a:ext>
            </a:extLst>
          </p:cNvPr>
          <p:cNvPicPr>
            <a:picLocks noChangeAspect="1"/>
          </p:cNvPicPr>
          <p:nvPr/>
        </p:nvPicPr>
        <p:blipFill rotWithShape="1">
          <a:blip r:embed="rId3">
            <a:extLst>
              <a:ext uri="{28A0092B-C50C-407E-A947-70E740481C1C}">
                <a14:useLocalDpi xmlns:a14="http://schemas.microsoft.com/office/drawing/2010/main" val="0"/>
              </a:ext>
            </a:extLst>
          </a:blip>
          <a:srcRect l="6479" r="14645"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descr="Rainbow threads and needle">
            <a:extLst>
              <a:ext uri="{FF2B5EF4-FFF2-40B4-BE49-F238E27FC236}">
                <a16:creationId xmlns:a16="http://schemas.microsoft.com/office/drawing/2014/main" id="{460BBC92-B478-9D50-4CB8-80C462FED845}"/>
              </a:ext>
            </a:extLst>
          </p:cNvPr>
          <p:cNvPicPr>
            <a:picLocks noChangeAspect="1"/>
          </p:cNvPicPr>
          <p:nvPr/>
        </p:nvPicPr>
        <p:blipFill rotWithShape="1">
          <a:blip r:embed="rId4">
            <a:extLst>
              <a:ext uri="{28A0092B-C50C-407E-A947-70E740481C1C}">
                <a14:useLocalDpi xmlns:a14="http://schemas.microsoft.com/office/drawing/2010/main" val="0"/>
              </a:ext>
            </a:extLst>
          </a:blip>
          <a:srcRect l="10494" r="8696"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Multi-colored cubes letters spelling inclusion">
            <a:extLst>
              <a:ext uri="{FF2B5EF4-FFF2-40B4-BE49-F238E27FC236}">
                <a16:creationId xmlns:a16="http://schemas.microsoft.com/office/drawing/2014/main" id="{D1BB7A76-DB0E-2A90-3B99-BE4523BE7A5B}"/>
              </a:ext>
            </a:extLst>
          </p:cNvPr>
          <p:cNvPicPr>
            <a:picLocks noChangeAspect="1"/>
          </p:cNvPicPr>
          <p:nvPr/>
        </p:nvPicPr>
        <p:blipFill rotWithShape="1">
          <a:blip r:embed="rId5">
            <a:extLst>
              <a:ext uri="{28A0092B-C50C-407E-A947-70E740481C1C}">
                <a14:useLocalDpi xmlns:a14="http://schemas.microsoft.com/office/drawing/2010/main" val="0"/>
              </a:ext>
            </a:extLst>
          </a:blip>
          <a:srcRect t="20480" r="-1" b="6965"/>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2F1A10-7974-3822-AE03-4586EC8D65A1}"/>
              </a:ext>
            </a:extLst>
          </p:cNvPr>
          <p:cNvSpPr>
            <a:spLocks noGrp="1"/>
          </p:cNvSpPr>
          <p:nvPr>
            <p:ph type="title"/>
          </p:nvPr>
        </p:nvSpPr>
        <p:spPr>
          <a:xfrm>
            <a:off x="448056" y="685800"/>
            <a:ext cx="4922338" cy="1325563"/>
          </a:xfrm>
        </p:spPr>
        <p:txBody>
          <a:bodyPr>
            <a:normAutofit/>
          </a:bodyPr>
          <a:lstStyle/>
          <a:p>
            <a:r>
              <a:rPr lang="en-US" sz="3400" b="1" dirty="0"/>
              <a:t>Relational Leadership : I</a:t>
            </a:r>
            <a:r>
              <a:rPr lang="en-US" sz="3400" b="1" dirty="0">
                <a:latin typeface="Aptos" panose="020B0004020202020204" pitchFamily="34" charset="0"/>
                <a:cs typeface="Times New Roman" panose="02020603050405020304" pitchFamily="18" charset="0"/>
              </a:rPr>
              <a:t>nclusivity</a:t>
            </a:r>
            <a:endParaRPr lang="en-US" sz="3400" b="1" dirty="0"/>
          </a:p>
        </p:txBody>
      </p:sp>
      <p:sp>
        <p:nvSpPr>
          <p:cNvPr id="20" name="Rectangle 1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9C8966-47D6-27D5-547A-F9C256CD03F6}"/>
              </a:ext>
            </a:extLst>
          </p:cNvPr>
          <p:cNvSpPr>
            <a:spLocks noGrp="1"/>
          </p:cNvSpPr>
          <p:nvPr>
            <p:ph idx="1"/>
          </p:nvPr>
        </p:nvSpPr>
        <p:spPr>
          <a:xfrm>
            <a:off x="448056" y="2514600"/>
            <a:ext cx="4922338" cy="3666744"/>
          </a:xfrm>
        </p:spPr>
        <p:txBody>
          <a:bodyPr>
            <a:normAutofit/>
          </a:bodyPr>
          <a:lstStyle/>
          <a:p>
            <a:r>
              <a:rPr lang="en-US" sz="3200" dirty="0"/>
              <a:t>Unpacking the implicit biases</a:t>
            </a:r>
          </a:p>
          <a:p>
            <a:r>
              <a:rPr lang="en-US" sz="3200" dirty="0"/>
              <a:t>Demystify the idea of leadership</a:t>
            </a:r>
          </a:p>
          <a:p>
            <a:r>
              <a:rPr lang="en-US" sz="3200" dirty="0"/>
              <a:t>Understanding the gender differences</a:t>
            </a:r>
          </a:p>
          <a:p>
            <a:r>
              <a:rPr lang="en-US" sz="3200" b="1" dirty="0"/>
              <a:t>Mini-class experiments</a:t>
            </a:r>
          </a:p>
        </p:txBody>
      </p:sp>
    </p:spTree>
    <p:extLst>
      <p:ext uri="{BB962C8B-B14F-4D97-AF65-F5344CB8AC3E}">
        <p14:creationId xmlns:p14="http://schemas.microsoft.com/office/powerpoint/2010/main" val="232051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EDD59A-97F4-816E-7371-5A31D5CF0F13}"/>
              </a:ext>
            </a:extLst>
          </p:cNvPr>
          <p:cNvSpPr>
            <a:spLocks noGrp="1"/>
          </p:cNvSpPr>
          <p:nvPr>
            <p:ph type="title"/>
          </p:nvPr>
        </p:nvSpPr>
        <p:spPr>
          <a:xfrm>
            <a:off x="3315031" y="2396753"/>
            <a:ext cx="5561938" cy="2513516"/>
          </a:xfrm>
        </p:spPr>
        <p:txBody>
          <a:bodyPr vert="horz" lIns="91440" tIns="45720" rIns="91440" bIns="45720" rtlCol="0" anchor="b">
            <a:normAutofit fontScale="90000"/>
          </a:bodyPr>
          <a:lstStyle/>
          <a:p>
            <a:pPr algn="ctr"/>
            <a:r>
              <a:rPr lang="en-US" sz="6000" kern="1200" dirty="0">
                <a:solidFill>
                  <a:schemeClr val="tx1"/>
                </a:solidFill>
                <a:latin typeface="+mj-lt"/>
                <a:ea typeface="+mj-ea"/>
                <a:cs typeface="+mj-cs"/>
              </a:rPr>
              <a:t>Do you think physical attributes affect leadership?</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11752"/>
      </p:ext>
    </p:extLst>
  </p:cSld>
  <p:clrMapOvr>
    <a:masterClrMapping/>
  </p:clrMapOvr>
</p:sld>
</file>

<file path=ppt/theme/theme1.xml><?xml version="1.0" encoding="utf-8"?>
<a:theme xmlns:a="http://schemas.openxmlformats.org/drawingml/2006/main" name="1_Office Teması">
  <a:themeElements>
    <a:clrScheme name="Kırmızı Mor">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mage Slide Master">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Content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013C56F2-BD32-448D-801D-2EFF067A30D9}" vid="{9AE6DB3E-6497-4623-8691-2EE4CB4F7CA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47DD62427306458A4537FEB7DC8621" ma:contentTypeVersion="14" ma:contentTypeDescription="Create a new document." ma:contentTypeScope="" ma:versionID="9bd58a649cbef8e9eeed3956d13a82d4">
  <xsd:schema xmlns:xsd="http://www.w3.org/2001/XMLSchema" xmlns:xs="http://www.w3.org/2001/XMLSchema" xmlns:p="http://schemas.microsoft.com/office/2006/metadata/properties" xmlns:ns3="9da3d078-b618-4af6-8f58-8ea11d32fbd3" xmlns:ns4="ddf222fe-28c2-4029-ae3a-f7c8ac51ca6d" targetNamespace="http://schemas.microsoft.com/office/2006/metadata/properties" ma:root="true" ma:fieldsID="0d411f1100002d30479fdc687925eebe" ns3:_="" ns4:_="">
    <xsd:import namespace="9da3d078-b618-4af6-8f58-8ea11d32fbd3"/>
    <xsd:import namespace="ddf222fe-28c2-4029-ae3a-f7c8ac51ca6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3d078-b618-4af6-8f58-8ea11d32fb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f222fe-28c2-4029-ae3a-f7c8ac51ca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070FFE-B55A-4AC2-9E9C-089F75DDC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a3d078-b618-4af6-8f58-8ea11d32fbd3"/>
    <ds:schemaRef ds:uri="ddf222fe-28c2-4029-ae3a-f7c8ac51ca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3D80DF-FDC2-44FF-9E8F-ECB8D4BAE241}">
  <ds:schemaRefs>
    <ds:schemaRef ds:uri="http://schemas.microsoft.com/sharepoint/v3/contenttype/forms"/>
  </ds:schemaRefs>
</ds:datastoreItem>
</file>

<file path=customXml/itemProps3.xml><?xml version="1.0" encoding="utf-8"?>
<ds:datastoreItem xmlns:ds="http://schemas.openxmlformats.org/officeDocument/2006/customXml" ds:itemID="{C3FF6E2C-9A3D-43A5-8FA8-DA1556301A30}">
  <ds:schemaRefs>
    <ds:schemaRef ds:uri="ddf222fe-28c2-4029-ae3a-f7c8ac51ca6d"/>
    <ds:schemaRef ds:uri="http://schemas.microsoft.com/office/2006/metadata/properties"/>
    <ds:schemaRef ds:uri="http://purl.org/dc/terms/"/>
    <ds:schemaRef ds:uri="http://purl.org/dc/elements/1.1/"/>
    <ds:schemaRef ds:uri="9da3d078-b618-4af6-8f58-8ea11d32fbd3"/>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137</TotalTime>
  <Words>1342</Words>
  <Application>Microsoft Office PowerPoint</Application>
  <PresentationFormat>Widescreen</PresentationFormat>
  <Paragraphs>117</Paragraphs>
  <Slides>25</Slides>
  <Notes>9</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1_Office Teması</vt:lpstr>
      <vt:lpstr>Image Slide Master</vt:lpstr>
      <vt:lpstr>MainContentSlideMaster</vt:lpstr>
      <vt:lpstr>Exploring Leadership with Experiential Learning</vt:lpstr>
      <vt:lpstr>Course Overview: Principles of Management</vt:lpstr>
      <vt:lpstr>MGT-3230 – Principles of Management</vt:lpstr>
      <vt:lpstr>Fostering Relational Leadership</vt:lpstr>
      <vt:lpstr>Relational Leadership: Purposefulness</vt:lpstr>
      <vt:lpstr>Shark Tank Activity</vt:lpstr>
      <vt:lpstr>Example Projects </vt:lpstr>
      <vt:lpstr>Relational Leadership : Inclusivity</vt:lpstr>
      <vt:lpstr>Do you think physical attributes affect leadership?</vt:lpstr>
      <vt:lpstr>PowerPoint Presentation</vt:lpstr>
      <vt:lpstr>PowerPoint Presentation</vt:lpstr>
      <vt:lpstr>PowerPoint Presentation</vt:lpstr>
      <vt:lpstr>PowerPoint Presentation</vt:lpstr>
      <vt:lpstr>PowerPoint Presentation</vt:lpstr>
      <vt:lpstr>PowerPoint Presentation</vt:lpstr>
      <vt:lpstr>Extended discussions on how we come to see the leadership</vt:lpstr>
      <vt:lpstr>Relational Leadership : Empowerment</vt:lpstr>
      <vt:lpstr>PowerPoint Presentation</vt:lpstr>
      <vt:lpstr>PowerPoint Presentation</vt:lpstr>
      <vt:lpstr>Relational Leadership: Ethics</vt:lpstr>
      <vt:lpstr>PowerPoint Presentation</vt:lpstr>
      <vt:lpstr>A Reflection from A Student</vt:lpstr>
      <vt:lpstr>Relational Leadership : Process-Orientation </vt:lpstr>
      <vt:lpstr>PowerPoint Presentation</vt:lpstr>
      <vt:lpstr>Thank you! Feedback &amp; Questions Mustafa Akben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Experiential Learning Activity</dc:title>
  <dc:creator>Mustafa Akben</dc:creator>
  <cp:lastModifiedBy>Mustafa Akben</cp:lastModifiedBy>
  <cp:revision>138</cp:revision>
  <dcterms:created xsi:type="dcterms:W3CDTF">2024-03-13T13:28:22Z</dcterms:created>
  <dcterms:modified xsi:type="dcterms:W3CDTF">2024-04-16T12:46:16Z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0x0101006547DD62427306458A4537FEB7DC8621</vt:lpwstr>
  </property>
</Properties>
</file>