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9" r:id="rId3"/>
    <p:sldId id="262" r:id="rId4"/>
    <p:sldId id="260" r:id="rId5"/>
    <p:sldId id="271" r:id="rId6"/>
    <p:sldId id="264" r:id="rId7"/>
    <p:sldId id="265" r:id="rId8"/>
    <p:sldId id="273" r:id="rId9"/>
    <p:sldId id="266" r:id="rId10"/>
    <p:sldId id="276"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61A24-6EB9-B78F-652F-60BD2481D929}" v="3" dt="2024-04-17T01:27:22.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7"/>
    <p:restoredTop sz="88000"/>
  </p:normalViewPr>
  <p:slideViewPr>
    <p:cSldViewPr snapToGrid="0">
      <p:cViewPr varScale="1">
        <p:scale>
          <a:sx n="94" d="100"/>
          <a:sy n="94" d="100"/>
        </p:scale>
        <p:origin x="11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52C57-DC8F-BD4E-85F3-090268D9D207}"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BA718-1151-1B40-B2B6-26AB565139C6}" type="slidenum">
              <a:rPr lang="en-US" smtClean="0"/>
              <a:t>‹#›</a:t>
            </a:fld>
            <a:endParaRPr lang="en-US"/>
          </a:p>
        </p:txBody>
      </p:sp>
    </p:spTree>
    <p:extLst>
      <p:ext uri="{BB962C8B-B14F-4D97-AF65-F5344CB8AC3E}">
        <p14:creationId xmlns:p14="http://schemas.microsoft.com/office/powerpoint/2010/main" val="266776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4/18/2024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4/18/2024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00C99-2BA8-B515-A6BC-2FACCBEEC505}"/>
              </a:ext>
            </a:extLst>
          </p:cNvPr>
          <p:cNvSpPr>
            <a:spLocks noGrp="1"/>
          </p:cNvSpPr>
          <p:nvPr>
            <p:ph type="ctrTitle"/>
          </p:nvPr>
        </p:nvSpPr>
        <p:spPr>
          <a:xfrm>
            <a:off x="5078895" y="643467"/>
            <a:ext cx="7109925" cy="4127545"/>
          </a:xfrm>
        </p:spPr>
        <p:txBody>
          <a:bodyPr anchor="ctr">
            <a:normAutofit/>
          </a:bodyPr>
          <a:lstStyle/>
          <a:p>
            <a:r>
              <a:rPr lang="en-US" sz="4800" dirty="0"/>
              <a:t>Infusing Leadership Education </a:t>
            </a:r>
            <a:r>
              <a:rPr lang="en-US" sz="4800"/>
              <a:t>into the Elon </a:t>
            </a:r>
            <a:r>
              <a:rPr lang="en-US" sz="4800" dirty="0"/>
              <a:t>music theatre BFA</a:t>
            </a:r>
          </a:p>
        </p:txBody>
      </p:sp>
      <p:sp>
        <p:nvSpPr>
          <p:cNvPr id="11" name="Rectangle 1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ED0B74D-F512-F105-AB84-0A23D97C8442}"/>
              </a:ext>
            </a:extLst>
          </p:cNvPr>
          <p:cNvSpPr>
            <a:spLocks noGrp="1"/>
          </p:cNvSpPr>
          <p:nvPr>
            <p:ph type="subTitle" idx="1"/>
          </p:nvPr>
        </p:nvSpPr>
        <p:spPr>
          <a:xfrm>
            <a:off x="5078896" y="5118231"/>
            <a:ext cx="6672380" cy="1393780"/>
          </a:xfrm>
        </p:spPr>
        <p:txBody>
          <a:bodyPr>
            <a:normAutofit lnSpcReduction="10000"/>
          </a:bodyPr>
          <a:lstStyle/>
          <a:p>
            <a:r>
              <a:rPr lang="en-US">
                <a:solidFill>
                  <a:srgbClr val="FFFFFF"/>
                </a:solidFill>
              </a:rPr>
              <a:t>Courtney Liu</a:t>
            </a:r>
          </a:p>
          <a:p>
            <a:r>
              <a:rPr lang="en-US">
                <a:solidFill>
                  <a:srgbClr val="FFFFFF"/>
                </a:solidFill>
              </a:rPr>
              <a:t>Leadership Education Faculty Fellow</a:t>
            </a:r>
          </a:p>
          <a:p>
            <a:r>
              <a:rPr lang="en-US">
                <a:solidFill>
                  <a:srgbClr val="FFFFFF"/>
                </a:solidFill>
              </a:rPr>
              <a:t>Assistant Professor of performing Arts</a:t>
            </a:r>
            <a:endParaRPr lang="en-US" dirty="0">
              <a:solidFill>
                <a:srgbClr val="FFFFFF"/>
              </a:solidFill>
            </a:endParaRPr>
          </a:p>
        </p:txBody>
      </p:sp>
      <p:pic>
        <p:nvPicPr>
          <p:cNvPr id="5" name="Picture 4">
            <a:extLst>
              <a:ext uri="{FF2B5EF4-FFF2-40B4-BE49-F238E27FC236}">
                <a16:creationId xmlns:a16="http://schemas.microsoft.com/office/drawing/2014/main" id="{1865F736-66D5-38B9-B3B0-B95A7F98FFF2}"/>
              </a:ext>
            </a:extLst>
          </p:cNvPr>
          <p:cNvPicPr>
            <a:picLocks noChangeAspect="1"/>
          </p:cNvPicPr>
          <p:nvPr/>
        </p:nvPicPr>
        <p:blipFill rotWithShape="1">
          <a:blip r:embed="rId2"/>
          <a:srcRect l="22888" r="29299" b="-1"/>
          <a:stretch/>
        </p:blipFill>
        <p:spPr>
          <a:xfrm>
            <a:off x="3179" y="-2"/>
            <a:ext cx="4651117" cy="6858002"/>
          </a:xfrm>
          <a:prstGeom prst="rect">
            <a:avLst/>
          </a:prstGeom>
        </p:spPr>
      </p:pic>
    </p:spTree>
    <p:extLst>
      <p:ext uri="{BB962C8B-B14F-4D97-AF65-F5344CB8AC3E}">
        <p14:creationId xmlns:p14="http://schemas.microsoft.com/office/powerpoint/2010/main" val="80450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a:bodyPr>
          <a:lstStyle/>
          <a:p>
            <a:r>
              <a:rPr lang="en-US" sz="2500"/>
              <a:t>Part III: Leadership series, MTE 1000</a:t>
            </a:r>
            <a:br>
              <a:rPr lang="en-US" sz="2500"/>
            </a:br>
            <a:r>
              <a:rPr lang="en-US" sz="2500"/>
              <a:t>APPLICATION TO MTE 2700 AND THE PROFESSIONAL INDUSTRY</a:t>
            </a:r>
          </a:p>
        </p:txBody>
      </p:sp>
      <p:pic>
        <p:nvPicPr>
          <p:cNvPr id="2050" name="Picture 2">
            <a:extLst>
              <a:ext uri="{FF2B5EF4-FFF2-40B4-BE49-F238E27FC236}">
                <a16:creationId xmlns:a16="http://schemas.microsoft.com/office/drawing/2014/main" id="{98616B89-EB4F-5DF2-D816-BC5DC5AF72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966" y="2201597"/>
            <a:ext cx="4960443" cy="2802650"/>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a:extLst>
              <a:ext uri="{FF2B5EF4-FFF2-40B4-BE49-F238E27FC236}">
                <a16:creationId xmlns:a16="http://schemas.microsoft.com/office/drawing/2014/main" id="{78ED11ED-CED0-EA8C-E8D5-C28DFBE4C6EA}"/>
              </a:ext>
            </a:extLst>
          </p:cNvPr>
          <p:cNvSpPr>
            <a:spLocks noGrp="1"/>
          </p:cNvSpPr>
          <p:nvPr>
            <p:ph idx="1"/>
          </p:nvPr>
        </p:nvSpPr>
        <p:spPr>
          <a:xfrm>
            <a:off x="5498299" y="1986708"/>
            <a:ext cx="6220735" cy="3851884"/>
          </a:xfrm>
        </p:spPr>
        <p:txBody>
          <a:bodyPr>
            <a:normAutofit fontScale="32500" lnSpcReduction="20000"/>
          </a:bodyPr>
          <a:lstStyle/>
          <a:p>
            <a:pPr>
              <a:lnSpc>
                <a:spcPct val="110000"/>
              </a:lnSpc>
              <a:buClr>
                <a:srgbClr val="EF6A49"/>
              </a:buClr>
            </a:pPr>
            <a:r>
              <a:rPr lang="en-US" sz="5600" dirty="0"/>
              <a:t>Application Questions for MTE 2700</a:t>
            </a:r>
          </a:p>
          <a:p>
            <a:pPr lvl="1">
              <a:lnSpc>
                <a:spcPct val="110000"/>
              </a:lnSpc>
              <a:spcBef>
                <a:spcPts val="0"/>
              </a:spcBef>
              <a:buClr>
                <a:srgbClr val="EF6A49"/>
              </a:buClr>
            </a:pPr>
            <a:endParaRPr lang="en-US" sz="5600" i="0" u="none" strike="noStrike" dirty="0">
              <a:effectLst/>
            </a:endParaRPr>
          </a:p>
          <a:p>
            <a:pPr lvl="1">
              <a:lnSpc>
                <a:spcPct val="110000"/>
              </a:lnSpc>
              <a:spcBef>
                <a:spcPts val="0"/>
              </a:spcBef>
              <a:buClr>
                <a:srgbClr val="EF6A49"/>
              </a:buClr>
            </a:pPr>
            <a:r>
              <a:rPr lang="en-US" sz="5600" i="0" u="none" strike="noStrike" dirty="0">
                <a:effectLst/>
              </a:rPr>
              <a:t>Reflect on the definitions of leadership that were covered in Session 1. Based on what you have learned, create your own definition of leadership as it would apply to the process (i.e. how folks show up and interact) and product (i.e. making a smash pre-</a:t>
            </a:r>
            <a:r>
              <a:rPr lang="en-US" sz="5600" i="0" u="none" strike="noStrike" dirty="0" err="1">
                <a:effectLst/>
              </a:rPr>
              <a:t>bway</a:t>
            </a:r>
            <a:r>
              <a:rPr lang="en-US" sz="5600" i="0" u="none" strike="noStrike" dirty="0">
                <a:effectLst/>
              </a:rPr>
              <a:t> hit!) of your Grand Night number? </a:t>
            </a:r>
          </a:p>
          <a:p>
            <a:pPr marL="457200" lvl="1" indent="0">
              <a:lnSpc>
                <a:spcPct val="110000"/>
              </a:lnSpc>
              <a:spcBef>
                <a:spcPts val="0"/>
              </a:spcBef>
              <a:buClr>
                <a:srgbClr val="EF6A49"/>
              </a:buClr>
              <a:buNone/>
            </a:pPr>
            <a:endParaRPr lang="en-US" sz="5600" dirty="0">
              <a:effectLst/>
            </a:endParaRPr>
          </a:p>
          <a:p>
            <a:pPr lvl="1">
              <a:lnSpc>
                <a:spcPct val="110000"/>
              </a:lnSpc>
              <a:spcBef>
                <a:spcPts val="0"/>
              </a:spcBef>
              <a:buClr>
                <a:srgbClr val="EF6A49"/>
              </a:buClr>
            </a:pPr>
            <a:r>
              <a:rPr lang="en-US" sz="5600" i="0" u="none" strike="noStrike" dirty="0">
                <a:effectLst/>
              </a:rPr>
              <a:t>Describe how you will go about referent power. What other types of power do you see </a:t>
            </a:r>
            <a:r>
              <a:rPr lang="en-US" sz="5600" dirty="0"/>
              <a:t>as important</a:t>
            </a:r>
            <a:r>
              <a:rPr lang="en-US" sz="5600" i="0" u="none" strike="noStrike" dirty="0">
                <a:effectLst/>
              </a:rPr>
              <a:t> and appropriate for your Grand Night number?</a:t>
            </a:r>
          </a:p>
          <a:p>
            <a:pPr marL="457200" lvl="1" indent="0">
              <a:lnSpc>
                <a:spcPct val="110000"/>
              </a:lnSpc>
              <a:spcBef>
                <a:spcPts val="0"/>
              </a:spcBef>
              <a:buClr>
                <a:srgbClr val="EF6A49"/>
              </a:buClr>
              <a:buNone/>
            </a:pPr>
            <a:endParaRPr lang="en-US" sz="5600" dirty="0">
              <a:effectLst/>
            </a:endParaRPr>
          </a:p>
          <a:p>
            <a:pPr marL="0" indent="0">
              <a:lnSpc>
                <a:spcPct val="110000"/>
              </a:lnSpc>
              <a:buClr>
                <a:srgbClr val="EF6A49"/>
              </a:buClr>
              <a:buNone/>
            </a:pPr>
            <a:br>
              <a:rPr lang="en-US" sz="900" dirty="0"/>
            </a:br>
            <a:endParaRPr lang="en-US" sz="900" dirty="0"/>
          </a:p>
          <a:p>
            <a:pPr marL="914400" lvl="2" indent="0">
              <a:lnSpc>
                <a:spcPct val="110000"/>
              </a:lnSpc>
              <a:buClr>
                <a:srgbClr val="EF6A49"/>
              </a:buClr>
              <a:buNone/>
            </a:pPr>
            <a:endParaRPr lang="en-US" sz="900" dirty="0"/>
          </a:p>
          <a:p>
            <a:pPr>
              <a:lnSpc>
                <a:spcPct val="110000"/>
              </a:lnSpc>
              <a:buClr>
                <a:srgbClr val="EF6A49"/>
              </a:buClr>
            </a:pPr>
            <a:endParaRPr lang="en-US" sz="900" dirty="0"/>
          </a:p>
          <a:p>
            <a:pPr>
              <a:lnSpc>
                <a:spcPct val="110000"/>
              </a:lnSpc>
              <a:buClr>
                <a:srgbClr val="EF6A49"/>
              </a:buClr>
            </a:pPr>
            <a:endParaRPr lang="en-US" sz="900" dirty="0"/>
          </a:p>
        </p:txBody>
      </p:sp>
    </p:spTree>
    <p:extLst>
      <p:ext uri="{BB962C8B-B14F-4D97-AF65-F5344CB8AC3E}">
        <p14:creationId xmlns:p14="http://schemas.microsoft.com/office/powerpoint/2010/main" val="186404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00C99-2BA8-B515-A6BC-2FACCBEEC505}"/>
              </a:ext>
            </a:extLst>
          </p:cNvPr>
          <p:cNvSpPr>
            <a:spLocks noGrp="1"/>
          </p:cNvSpPr>
          <p:nvPr>
            <p:ph type="ctrTitle"/>
          </p:nvPr>
        </p:nvSpPr>
        <p:spPr>
          <a:xfrm>
            <a:off x="9715528" y="989348"/>
            <a:ext cx="2035748" cy="1795371"/>
          </a:xfrm>
        </p:spPr>
        <p:txBody>
          <a:bodyPr anchor="ctr">
            <a:normAutofit fontScale="90000"/>
          </a:bodyPr>
          <a:lstStyle/>
          <a:p>
            <a:br>
              <a:rPr lang="en-US" sz="2000" dirty="0">
                <a:latin typeface="+mn-lt"/>
              </a:rPr>
            </a:br>
            <a:br>
              <a:rPr lang="en-US" sz="2000" dirty="0">
                <a:latin typeface="+mn-lt"/>
              </a:rPr>
            </a:br>
            <a:br>
              <a:rPr lang="en-US" sz="2000" dirty="0">
                <a:latin typeface="+mn-lt"/>
              </a:rPr>
            </a:br>
            <a:br>
              <a:rPr lang="en-US" sz="2000" dirty="0">
                <a:latin typeface="+mn-lt"/>
              </a:rPr>
            </a:br>
            <a:r>
              <a:rPr lang="en-US" sz="2400" dirty="0">
                <a:latin typeface="+mn-lt"/>
              </a:rPr>
              <a:t>References</a:t>
            </a:r>
            <a:br>
              <a:rPr lang="en-US" sz="1300" dirty="0">
                <a:latin typeface="+mn-lt"/>
              </a:rPr>
            </a:br>
            <a:br>
              <a:rPr lang="en-US" sz="1200" dirty="0">
                <a:latin typeface="+mn-lt"/>
              </a:rPr>
            </a:br>
            <a:r>
              <a:rPr lang="en-US" sz="1000" dirty="0">
                <a:latin typeface="+mn-lt"/>
              </a:rPr>
              <a:t>Northouse, P.G. (2016). </a:t>
            </a:r>
            <a:r>
              <a:rPr lang="en-US" sz="1000" i="1" dirty="0">
                <a:latin typeface="+mn-lt"/>
              </a:rPr>
              <a:t>Leadership: Theory and practice</a:t>
            </a:r>
            <a:r>
              <a:rPr lang="en-US" sz="1000" dirty="0">
                <a:latin typeface="+mn-lt"/>
              </a:rPr>
              <a:t> (7</a:t>
            </a:r>
            <a:r>
              <a:rPr lang="en-US" sz="1000" baseline="30000" dirty="0">
                <a:latin typeface="+mn-lt"/>
              </a:rPr>
              <a:t>th</a:t>
            </a:r>
            <a:r>
              <a:rPr lang="en-US" sz="1000" dirty="0">
                <a:latin typeface="+mn-lt"/>
              </a:rPr>
              <a:t> ed.). Thousand Oaks, CA: Sage Publishers, Inc.</a:t>
            </a:r>
            <a:br>
              <a:rPr lang="en-US" sz="1000" dirty="0">
                <a:latin typeface="+mn-lt"/>
              </a:rPr>
            </a:br>
            <a:br>
              <a:rPr lang="en-US" sz="1000" dirty="0">
                <a:latin typeface="+mn-lt"/>
              </a:rPr>
            </a:br>
            <a:r>
              <a:rPr lang="en-US" sz="1000" dirty="0">
                <a:latin typeface="+mn-lt"/>
              </a:rPr>
              <a:t>Komives, Susan R., Nance Lucas, and Timothy R. McMahon. </a:t>
            </a:r>
            <a:r>
              <a:rPr lang="en-US" sz="1000" i="1" dirty="0">
                <a:latin typeface="+mn-lt"/>
              </a:rPr>
              <a:t>Exploring leadership: For college students who want to make a difference</a:t>
            </a:r>
            <a:r>
              <a:rPr lang="en-US" sz="1000" dirty="0">
                <a:latin typeface="+mn-lt"/>
              </a:rPr>
              <a:t>. John Wiley &amp; Sons, 2009.</a:t>
            </a:r>
            <a:br>
              <a:rPr lang="en-US" sz="1000" dirty="0">
                <a:latin typeface="+mn-lt"/>
              </a:rPr>
            </a:br>
            <a:br>
              <a:rPr lang="en-US" sz="1000" dirty="0">
                <a:latin typeface="+mn-lt"/>
              </a:rPr>
            </a:br>
            <a:r>
              <a:rPr lang="en-US" sz="1000" dirty="0">
                <a:latin typeface="+mn-lt"/>
              </a:rPr>
              <a:t>Katz, D., &amp; Kahn, R. L. (1978). Social psychology of organizations (2nd ed.). New York: John Wiley. </a:t>
            </a:r>
          </a:p>
        </p:txBody>
      </p:sp>
      <p:sp>
        <p:nvSpPr>
          <p:cNvPr id="11" name="Rectangle 1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ED0B74D-F512-F105-AB84-0A23D97C8442}"/>
              </a:ext>
            </a:extLst>
          </p:cNvPr>
          <p:cNvSpPr>
            <a:spLocks noGrp="1"/>
          </p:cNvSpPr>
          <p:nvPr>
            <p:ph type="subTitle" idx="1"/>
          </p:nvPr>
        </p:nvSpPr>
        <p:spPr>
          <a:xfrm>
            <a:off x="5078896" y="5118231"/>
            <a:ext cx="6672380" cy="1393780"/>
          </a:xfrm>
        </p:spPr>
        <p:txBody>
          <a:bodyPr>
            <a:normAutofit lnSpcReduction="10000"/>
          </a:bodyPr>
          <a:lstStyle/>
          <a:p>
            <a:r>
              <a:rPr lang="en-US" dirty="0">
                <a:solidFill>
                  <a:srgbClr val="FFFFFF"/>
                </a:solidFill>
              </a:rPr>
              <a:t>Courtney Liu</a:t>
            </a:r>
          </a:p>
          <a:p>
            <a:r>
              <a:rPr lang="en-US" dirty="0">
                <a:solidFill>
                  <a:srgbClr val="FFFFFF"/>
                </a:solidFill>
              </a:rPr>
              <a:t>Leadership Education Faculty Scholar</a:t>
            </a:r>
          </a:p>
          <a:p>
            <a:r>
              <a:rPr lang="en-US" dirty="0">
                <a:solidFill>
                  <a:srgbClr val="FFFFFF"/>
                </a:solidFill>
              </a:rPr>
              <a:t>Assistant Professor of performing Arts</a:t>
            </a:r>
          </a:p>
        </p:txBody>
      </p:sp>
      <p:pic>
        <p:nvPicPr>
          <p:cNvPr id="5" name="Picture 4">
            <a:extLst>
              <a:ext uri="{FF2B5EF4-FFF2-40B4-BE49-F238E27FC236}">
                <a16:creationId xmlns:a16="http://schemas.microsoft.com/office/drawing/2014/main" id="{1865F736-66D5-38B9-B3B0-B95A7F98FFF2}"/>
              </a:ext>
            </a:extLst>
          </p:cNvPr>
          <p:cNvPicPr>
            <a:picLocks noChangeAspect="1"/>
          </p:cNvPicPr>
          <p:nvPr/>
        </p:nvPicPr>
        <p:blipFill rotWithShape="1">
          <a:blip r:embed="rId2"/>
          <a:srcRect l="22888" r="29299" b="-1"/>
          <a:stretch/>
        </p:blipFill>
        <p:spPr>
          <a:xfrm>
            <a:off x="3179" y="-2"/>
            <a:ext cx="4651117" cy="6858002"/>
          </a:xfrm>
          <a:prstGeom prst="rect">
            <a:avLst/>
          </a:prstGeom>
        </p:spPr>
      </p:pic>
      <p:sp>
        <p:nvSpPr>
          <p:cNvPr id="4" name="TextBox 3">
            <a:extLst>
              <a:ext uri="{FF2B5EF4-FFF2-40B4-BE49-F238E27FC236}">
                <a16:creationId xmlns:a16="http://schemas.microsoft.com/office/drawing/2014/main" id="{CEDC9619-C2B0-FF2D-9F57-7F83ED5C903A}"/>
              </a:ext>
            </a:extLst>
          </p:cNvPr>
          <p:cNvSpPr txBox="1"/>
          <p:nvPr/>
        </p:nvSpPr>
        <p:spPr>
          <a:xfrm>
            <a:off x="644577" y="2293495"/>
            <a:ext cx="3372787" cy="2400657"/>
          </a:xfrm>
          <a:prstGeom prst="rect">
            <a:avLst/>
          </a:prstGeom>
          <a:noFill/>
        </p:spPr>
        <p:txBody>
          <a:bodyPr wrap="square" rtlCol="0">
            <a:spAutoFit/>
          </a:bodyPr>
          <a:lstStyle/>
          <a:p>
            <a:pPr algn="ctr"/>
            <a:r>
              <a:rPr lang="en-US" sz="2500" dirty="0"/>
              <a:t>Special thanks to Raj Ghoshal, Chris </a:t>
            </a:r>
            <a:r>
              <a:rPr lang="en-US" sz="2500" dirty="0" err="1"/>
              <a:t>Leupold</a:t>
            </a:r>
            <a:r>
              <a:rPr lang="en-US" sz="2500" dirty="0"/>
              <a:t>, Keshia Wall, &amp; the 23-24 Cohort of Leadership Education Faculty Scholars</a:t>
            </a:r>
          </a:p>
        </p:txBody>
      </p:sp>
      <p:pic>
        <p:nvPicPr>
          <p:cNvPr id="1026" name="Picture 2">
            <a:extLst>
              <a:ext uri="{FF2B5EF4-FFF2-40B4-BE49-F238E27FC236}">
                <a16:creationId xmlns:a16="http://schemas.microsoft.com/office/drawing/2014/main" id="{CBB269BF-3276-27E3-997A-85718F9B8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838" y="801973"/>
            <a:ext cx="4824690" cy="342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0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a:bodyPr>
          <a:lstStyle/>
          <a:p>
            <a:r>
              <a:rPr lang="en-US" dirty="0"/>
              <a:t>Music Theatre BFA Requirements</a:t>
            </a:r>
          </a:p>
        </p:txBody>
      </p:sp>
      <p:sp>
        <p:nvSpPr>
          <p:cNvPr id="3" name="Content Placeholder 2">
            <a:extLst>
              <a:ext uri="{FF2B5EF4-FFF2-40B4-BE49-F238E27FC236}">
                <a16:creationId xmlns:a16="http://schemas.microsoft.com/office/drawing/2014/main" id="{78ED11ED-CED0-EA8C-E8D5-C28DFBE4C6EA}"/>
              </a:ext>
            </a:extLst>
          </p:cNvPr>
          <p:cNvSpPr>
            <a:spLocks noGrp="1"/>
          </p:cNvSpPr>
          <p:nvPr>
            <p:ph idx="1"/>
          </p:nvPr>
        </p:nvSpPr>
        <p:spPr>
          <a:xfrm>
            <a:off x="1451579" y="2015734"/>
            <a:ext cx="5435733" cy="3450613"/>
          </a:xfrm>
        </p:spPr>
        <p:txBody>
          <a:bodyPr>
            <a:normAutofit/>
          </a:bodyPr>
          <a:lstStyle/>
          <a:p>
            <a:pPr>
              <a:lnSpc>
                <a:spcPct val="110000"/>
              </a:lnSpc>
              <a:buClr>
                <a:srgbClr val="EE9467"/>
              </a:buClr>
            </a:pPr>
            <a:r>
              <a:rPr lang="en-US" sz="1600" dirty="0"/>
              <a:t>History of Music Theatre &amp; Music Theatre Literature</a:t>
            </a:r>
          </a:p>
          <a:p>
            <a:pPr>
              <a:lnSpc>
                <a:spcPct val="110000"/>
              </a:lnSpc>
              <a:buClr>
                <a:srgbClr val="EE9467"/>
              </a:buClr>
            </a:pPr>
            <a:r>
              <a:rPr lang="en-US" sz="1600" dirty="0"/>
              <a:t>Music Series: Materials of Music, Aural Skills, Piano, voice lessons for six semesters</a:t>
            </a:r>
          </a:p>
          <a:p>
            <a:pPr>
              <a:lnSpc>
                <a:spcPct val="110000"/>
              </a:lnSpc>
              <a:buClr>
                <a:srgbClr val="EE9467"/>
              </a:buClr>
            </a:pPr>
            <a:r>
              <a:rPr lang="en-US" sz="1600" dirty="0"/>
              <a:t>Dance Series: four courses in Dance for the Musical Stage + 6 dance technique courses</a:t>
            </a:r>
          </a:p>
          <a:p>
            <a:pPr>
              <a:lnSpc>
                <a:spcPct val="110000"/>
              </a:lnSpc>
              <a:buClr>
                <a:srgbClr val="EE9467"/>
              </a:buClr>
            </a:pPr>
            <a:r>
              <a:rPr lang="en-US" sz="1600" dirty="0"/>
              <a:t>Acting Series: Acting I, II, &amp; III</a:t>
            </a:r>
          </a:p>
          <a:p>
            <a:pPr>
              <a:lnSpc>
                <a:spcPct val="110000"/>
              </a:lnSpc>
              <a:buClr>
                <a:srgbClr val="EE9467"/>
              </a:buClr>
            </a:pPr>
            <a:r>
              <a:rPr lang="en-US" sz="1600" dirty="0"/>
              <a:t>Courses that combine all three skills: Performance in Music Theatre, Senior Seminar I &amp; II, MTE 2700, &amp; mainstage performances</a:t>
            </a:r>
          </a:p>
          <a:p>
            <a:pPr>
              <a:lnSpc>
                <a:spcPct val="110000"/>
              </a:lnSpc>
              <a:buClr>
                <a:srgbClr val="EE9467"/>
              </a:buClr>
            </a:pPr>
            <a:r>
              <a:rPr lang="en-US" sz="1600" dirty="0"/>
              <a:t>Professional Practices</a:t>
            </a:r>
          </a:p>
          <a:p>
            <a:pPr>
              <a:lnSpc>
                <a:spcPct val="110000"/>
              </a:lnSpc>
              <a:buClr>
                <a:srgbClr val="EE9467"/>
              </a:buClr>
            </a:pPr>
            <a:endParaRPr lang="en-US" sz="1600" dirty="0"/>
          </a:p>
        </p:txBody>
      </p:sp>
      <p:grpSp>
        <p:nvGrpSpPr>
          <p:cNvPr id="6182" name="Group 6181">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6183" name="Rectangle 6182">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4" name="Rectangle 6183">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146" name="Picture 2">
            <a:extLst>
              <a:ext uri="{FF2B5EF4-FFF2-40B4-BE49-F238E27FC236}">
                <a16:creationId xmlns:a16="http://schemas.microsoft.com/office/drawing/2014/main" id="{240091DC-E26A-9329-C4F8-06FB766820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62" r="23860"/>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39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a:bodyPr>
          <a:lstStyle/>
          <a:p>
            <a:r>
              <a:rPr lang="en-US"/>
              <a:t>MTE 1000</a:t>
            </a:r>
            <a:br>
              <a:rPr lang="en-US"/>
            </a:br>
            <a:r>
              <a:rPr lang="en-US"/>
              <a:t>Professional Practices</a:t>
            </a:r>
          </a:p>
        </p:txBody>
      </p:sp>
      <p:pic>
        <p:nvPicPr>
          <p:cNvPr id="4100" name="Picture 4">
            <a:extLst>
              <a:ext uri="{FF2B5EF4-FFF2-40B4-BE49-F238E27FC236}">
                <a16:creationId xmlns:a16="http://schemas.microsoft.com/office/drawing/2014/main" id="{CD4C228C-F83F-1BB0-9864-B0C1019DCF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1579" y="2029688"/>
            <a:ext cx="4960443" cy="3422705"/>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a:extLst>
              <a:ext uri="{FF2B5EF4-FFF2-40B4-BE49-F238E27FC236}">
                <a16:creationId xmlns:a16="http://schemas.microsoft.com/office/drawing/2014/main" id="{78ED11ED-CED0-EA8C-E8D5-C28DFBE4C6EA}"/>
              </a:ext>
            </a:extLst>
          </p:cNvPr>
          <p:cNvSpPr>
            <a:spLocks noGrp="1"/>
          </p:cNvSpPr>
          <p:nvPr>
            <p:ph idx="1"/>
          </p:nvPr>
        </p:nvSpPr>
        <p:spPr>
          <a:xfrm>
            <a:off x="6892299" y="2015734"/>
            <a:ext cx="4162555" cy="3450613"/>
          </a:xfrm>
        </p:spPr>
        <p:txBody>
          <a:bodyPr>
            <a:normAutofit/>
          </a:bodyPr>
          <a:lstStyle/>
          <a:p>
            <a:pPr>
              <a:lnSpc>
                <a:spcPct val="110000"/>
              </a:lnSpc>
              <a:buClr>
                <a:srgbClr val="E21C68"/>
              </a:buClr>
            </a:pPr>
            <a:r>
              <a:rPr lang="en-US" dirty="0"/>
              <a:t>required weekly course </a:t>
            </a:r>
          </a:p>
          <a:p>
            <a:pPr>
              <a:lnSpc>
                <a:spcPct val="110000"/>
              </a:lnSpc>
              <a:buClr>
                <a:srgbClr val="E21C68"/>
              </a:buClr>
            </a:pPr>
            <a:r>
              <a:rPr lang="en-US" dirty="0"/>
              <a:t>professional development opportunities, share creative work, engage in production critique and analysis</a:t>
            </a:r>
          </a:p>
          <a:p>
            <a:pPr>
              <a:lnSpc>
                <a:spcPct val="110000"/>
              </a:lnSpc>
              <a:buClr>
                <a:srgbClr val="E21C68"/>
              </a:buClr>
            </a:pPr>
            <a:r>
              <a:rPr lang="en-US" dirty="0"/>
              <a:t>3-part Leadership Series</a:t>
            </a:r>
          </a:p>
          <a:p>
            <a:pPr>
              <a:lnSpc>
                <a:spcPct val="110000"/>
              </a:lnSpc>
              <a:buClr>
                <a:srgbClr val="E21C68"/>
              </a:buClr>
            </a:pPr>
            <a:endParaRPr lang="en-US" sz="1600" dirty="0"/>
          </a:p>
          <a:p>
            <a:pPr>
              <a:lnSpc>
                <a:spcPct val="110000"/>
              </a:lnSpc>
              <a:buClr>
                <a:srgbClr val="E21C68"/>
              </a:buClr>
            </a:pPr>
            <a:endParaRPr lang="en-US" sz="1600" dirty="0"/>
          </a:p>
        </p:txBody>
      </p:sp>
    </p:spTree>
    <p:extLst>
      <p:ext uri="{BB962C8B-B14F-4D97-AF65-F5344CB8AC3E}">
        <p14:creationId xmlns:p14="http://schemas.microsoft.com/office/powerpoint/2010/main" val="350574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a:bodyPr>
          <a:lstStyle/>
          <a:p>
            <a:br>
              <a:rPr lang="en-US" dirty="0"/>
            </a:br>
            <a:r>
              <a:rPr lang="en-US" dirty="0"/>
              <a:t>MTE 2700 Grand Night &amp; Collage </a:t>
            </a:r>
          </a:p>
        </p:txBody>
      </p:sp>
      <p:pic>
        <p:nvPicPr>
          <p:cNvPr id="5122" name="Picture 2">
            <a:extLst>
              <a:ext uri="{FF2B5EF4-FFF2-40B4-BE49-F238E27FC236}">
                <a16:creationId xmlns:a16="http://schemas.microsoft.com/office/drawing/2014/main" id="{F4502863-ADFB-B5BB-7790-331990697F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1579" y="2091692"/>
            <a:ext cx="4958854" cy="3199835"/>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a:extLst>
              <a:ext uri="{FF2B5EF4-FFF2-40B4-BE49-F238E27FC236}">
                <a16:creationId xmlns:a16="http://schemas.microsoft.com/office/drawing/2014/main" id="{78ED11ED-CED0-EA8C-E8D5-C28DFBE4C6EA}"/>
              </a:ext>
            </a:extLst>
          </p:cNvPr>
          <p:cNvSpPr>
            <a:spLocks noGrp="1"/>
          </p:cNvSpPr>
          <p:nvPr>
            <p:ph idx="1"/>
          </p:nvPr>
        </p:nvSpPr>
        <p:spPr>
          <a:xfrm>
            <a:off x="6580681" y="2015734"/>
            <a:ext cx="4474173" cy="3450613"/>
          </a:xfrm>
        </p:spPr>
        <p:txBody>
          <a:bodyPr>
            <a:normAutofit fontScale="40000" lnSpcReduction="20000"/>
          </a:bodyPr>
          <a:lstStyle/>
          <a:p>
            <a:pPr>
              <a:lnSpc>
                <a:spcPct val="110000"/>
              </a:lnSpc>
              <a:buClr>
                <a:srgbClr val="EF6A49"/>
              </a:buClr>
            </a:pPr>
            <a:r>
              <a:rPr lang="en-US" sz="3200" dirty="0"/>
              <a:t>Grand Night</a:t>
            </a:r>
          </a:p>
          <a:p>
            <a:pPr lvl="1">
              <a:lnSpc>
                <a:spcPct val="110000"/>
              </a:lnSpc>
              <a:buClr>
                <a:srgbClr val="EF6A49"/>
              </a:buClr>
            </a:pPr>
            <a:r>
              <a:rPr lang="en-US" sz="3200" dirty="0"/>
              <a:t>Student directed, choreographed, music directed, and arranged</a:t>
            </a:r>
          </a:p>
          <a:p>
            <a:pPr lvl="1">
              <a:lnSpc>
                <a:spcPct val="110000"/>
              </a:lnSpc>
              <a:buClr>
                <a:srgbClr val="EF6A49"/>
              </a:buClr>
            </a:pPr>
            <a:r>
              <a:rPr lang="en-US" sz="3200" dirty="0"/>
              <a:t>Class and identity numbers</a:t>
            </a:r>
          </a:p>
          <a:p>
            <a:pPr lvl="1">
              <a:lnSpc>
                <a:spcPct val="110000"/>
              </a:lnSpc>
              <a:buClr>
                <a:srgbClr val="EF6A49"/>
              </a:buClr>
            </a:pPr>
            <a:r>
              <a:rPr lang="en-US" sz="3200" dirty="0"/>
              <a:t>Large-scale numbers</a:t>
            </a:r>
          </a:p>
          <a:p>
            <a:pPr lvl="1">
              <a:lnSpc>
                <a:spcPct val="110000"/>
              </a:lnSpc>
              <a:buClr>
                <a:srgbClr val="EF6A49"/>
              </a:buClr>
            </a:pPr>
            <a:r>
              <a:rPr lang="en-US" sz="3200" dirty="0"/>
              <a:t>Goodbye to seniors</a:t>
            </a:r>
          </a:p>
          <a:p>
            <a:pPr lvl="1">
              <a:lnSpc>
                <a:spcPct val="110000"/>
              </a:lnSpc>
              <a:buClr>
                <a:srgbClr val="EF6A49"/>
              </a:buClr>
            </a:pPr>
            <a:r>
              <a:rPr lang="en-US" sz="3200" dirty="0"/>
              <a:t>Welcome for accepted students </a:t>
            </a:r>
          </a:p>
          <a:p>
            <a:pPr>
              <a:lnSpc>
                <a:spcPct val="110000"/>
              </a:lnSpc>
              <a:buClr>
                <a:srgbClr val="EF6A49"/>
              </a:buClr>
            </a:pPr>
            <a:r>
              <a:rPr lang="en-US" sz="3200" dirty="0"/>
              <a:t>Collage</a:t>
            </a:r>
          </a:p>
          <a:p>
            <a:pPr lvl="1">
              <a:lnSpc>
                <a:spcPct val="110000"/>
              </a:lnSpc>
              <a:buClr>
                <a:srgbClr val="EF6A49"/>
              </a:buClr>
            </a:pPr>
            <a:r>
              <a:rPr lang="en-US" sz="3200" dirty="0"/>
              <a:t>Family weekend</a:t>
            </a:r>
          </a:p>
          <a:p>
            <a:pPr lvl="1">
              <a:lnSpc>
                <a:spcPct val="110000"/>
              </a:lnSpc>
              <a:buClr>
                <a:srgbClr val="EF6A49"/>
              </a:buClr>
            </a:pPr>
            <a:r>
              <a:rPr lang="en-US" sz="3200" dirty="0"/>
              <a:t>Cabaret-style performance</a:t>
            </a:r>
          </a:p>
          <a:p>
            <a:pPr lvl="1">
              <a:lnSpc>
                <a:spcPct val="110000"/>
              </a:lnSpc>
              <a:buClr>
                <a:srgbClr val="EF6A49"/>
              </a:buClr>
            </a:pPr>
            <a:r>
              <a:rPr lang="en-US" sz="3200" dirty="0"/>
              <a:t>Adapt previous numbers</a:t>
            </a:r>
          </a:p>
          <a:p>
            <a:pPr lvl="1">
              <a:lnSpc>
                <a:spcPct val="110000"/>
              </a:lnSpc>
              <a:buClr>
                <a:srgbClr val="EF6A49"/>
              </a:buClr>
            </a:pPr>
            <a:r>
              <a:rPr lang="en-US" sz="3200" dirty="0"/>
              <a:t>Workshop new numbers</a:t>
            </a:r>
          </a:p>
          <a:p>
            <a:pPr lvl="1">
              <a:lnSpc>
                <a:spcPct val="110000"/>
              </a:lnSpc>
              <a:buClr>
                <a:srgbClr val="EF6A49"/>
              </a:buClr>
            </a:pPr>
            <a:r>
              <a:rPr lang="en-US" sz="3200" dirty="0"/>
              <a:t>Welcome first-year students</a:t>
            </a:r>
          </a:p>
          <a:p>
            <a:pPr marL="457200" lvl="1" indent="0">
              <a:lnSpc>
                <a:spcPct val="110000"/>
              </a:lnSpc>
              <a:buClr>
                <a:srgbClr val="EF6A49"/>
              </a:buClr>
              <a:buNone/>
            </a:pPr>
            <a:endParaRPr lang="en-US" sz="1100" dirty="0"/>
          </a:p>
          <a:p>
            <a:pPr>
              <a:lnSpc>
                <a:spcPct val="110000"/>
              </a:lnSpc>
              <a:buClr>
                <a:srgbClr val="EF6A49"/>
              </a:buClr>
            </a:pPr>
            <a:endParaRPr lang="en-US" sz="1100" dirty="0"/>
          </a:p>
        </p:txBody>
      </p:sp>
    </p:spTree>
    <p:extLst>
      <p:ext uri="{BB962C8B-B14F-4D97-AF65-F5344CB8AC3E}">
        <p14:creationId xmlns:p14="http://schemas.microsoft.com/office/powerpoint/2010/main" val="220773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fontScale="90000"/>
          </a:bodyPr>
          <a:lstStyle/>
          <a:p>
            <a:r>
              <a:rPr lang="en-US" dirty="0"/>
              <a:t>Part 1: Leadership series, MTE 1000</a:t>
            </a:r>
            <a:br>
              <a:rPr lang="en-US" dirty="0"/>
            </a:br>
            <a:r>
              <a:rPr lang="en-US" dirty="0"/>
              <a:t>INTRODUCTION TO LEADERSHIP, Power, &amp; Influence</a:t>
            </a:r>
          </a:p>
        </p:txBody>
      </p:sp>
      <p:sp>
        <p:nvSpPr>
          <p:cNvPr id="30" name="Content Placeholder 2">
            <a:extLst>
              <a:ext uri="{FF2B5EF4-FFF2-40B4-BE49-F238E27FC236}">
                <a16:creationId xmlns:a16="http://schemas.microsoft.com/office/drawing/2014/main" id="{78ED11ED-CED0-EA8C-E8D5-C28DFBE4C6EA}"/>
              </a:ext>
            </a:extLst>
          </p:cNvPr>
          <p:cNvSpPr>
            <a:spLocks noGrp="1"/>
          </p:cNvSpPr>
          <p:nvPr>
            <p:ph idx="1"/>
          </p:nvPr>
        </p:nvSpPr>
        <p:spPr>
          <a:xfrm>
            <a:off x="1451579" y="2015734"/>
            <a:ext cx="5622284" cy="3450613"/>
          </a:xfrm>
        </p:spPr>
        <p:txBody>
          <a:bodyPr>
            <a:normAutofit fontScale="85000" lnSpcReduction="10000"/>
          </a:bodyPr>
          <a:lstStyle/>
          <a:p>
            <a:pPr>
              <a:lnSpc>
                <a:spcPct val="110000"/>
              </a:lnSpc>
            </a:pPr>
            <a:r>
              <a:rPr lang="en-US" dirty="0"/>
              <a:t>What is leadership? What is power? Where does leadership occur in music theatre?  What does it look like? Who are the leaders in music theatre?</a:t>
            </a:r>
          </a:p>
          <a:p>
            <a:pPr>
              <a:lnSpc>
                <a:spcPct val="110000"/>
              </a:lnSpc>
            </a:pPr>
            <a:r>
              <a:rPr lang="en-US" dirty="0"/>
              <a:t>Share definitions of leadership </a:t>
            </a:r>
          </a:p>
          <a:p>
            <a:pPr lvl="1">
              <a:lnSpc>
                <a:spcPct val="110000"/>
              </a:lnSpc>
            </a:pPr>
            <a:r>
              <a:rPr lang="en-US" b="0" i="0" u="none" strike="noStrike" dirty="0">
                <a:effectLst/>
              </a:rPr>
              <a:t>“A process whereby an individual influences a group of individuals to achieve a common goal” (Northouse 2016)</a:t>
            </a:r>
          </a:p>
          <a:p>
            <a:pPr lvl="1">
              <a:lnSpc>
                <a:spcPct val="110000"/>
              </a:lnSpc>
            </a:pPr>
            <a:r>
              <a:rPr lang="en-US" b="0" i="0" u="none" strike="noStrike" dirty="0">
                <a:effectLst/>
              </a:rPr>
              <a:t>“The process of people together attempting to accomplish change or make a difference to benefit the common good” (Komives </a:t>
            </a:r>
            <a:r>
              <a:rPr lang="en-US" dirty="0"/>
              <a:t>2009)</a:t>
            </a:r>
            <a:endParaRPr lang="en-US" b="0" i="0" u="none" strike="noStrike" dirty="0">
              <a:effectLst/>
            </a:endParaRPr>
          </a:p>
          <a:p>
            <a:pPr lvl="1">
              <a:lnSpc>
                <a:spcPct val="110000"/>
              </a:lnSpc>
            </a:pPr>
            <a:r>
              <a:rPr lang="en-US" b="0" i="0" u="none" strike="noStrike" dirty="0">
                <a:effectLst/>
              </a:rPr>
              <a:t>“Influential increment over and above the mechanical compliance with the routine directives of the organization” (Katz &amp; Kahn 1978)</a:t>
            </a:r>
            <a:endParaRPr lang="en-US" dirty="0"/>
          </a:p>
          <a:p>
            <a:pPr marL="914400" lvl="2" indent="0">
              <a:lnSpc>
                <a:spcPct val="110000"/>
              </a:lnSpc>
              <a:buNone/>
            </a:pPr>
            <a:endParaRPr lang="en-US" sz="1100" dirty="0"/>
          </a:p>
          <a:p>
            <a:pPr>
              <a:lnSpc>
                <a:spcPct val="110000"/>
              </a:lnSpc>
            </a:pPr>
            <a:endParaRPr lang="en-US" sz="1100" dirty="0"/>
          </a:p>
          <a:p>
            <a:pPr>
              <a:lnSpc>
                <a:spcPct val="110000"/>
              </a:lnSpc>
            </a:pPr>
            <a:endParaRPr lang="en-US" sz="1100" dirty="0"/>
          </a:p>
        </p:txBody>
      </p:sp>
      <p:pic>
        <p:nvPicPr>
          <p:cNvPr id="3074" name="Picture 2">
            <a:extLst>
              <a:ext uri="{FF2B5EF4-FFF2-40B4-BE49-F238E27FC236}">
                <a16:creationId xmlns:a16="http://schemas.microsoft.com/office/drawing/2014/main" id="{98B0A12D-1392-8120-8BA8-19D98DF2D0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4139" y="2256187"/>
            <a:ext cx="3500715" cy="274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4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fontScale="90000"/>
          </a:bodyPr>
          <a:lstStyle/>
          <a:p>
            <a:r>
              <a:rPr lang="en-US" dirty="0"/>
              <a:t>Part 1: Leadership series, MTE 1000</a:t>
            </a:r>
            <a:br>
              <a:rPr lang="en-US" dirty="0"/>
            </a:br>
            <a:r>
              <a:rPr lang="en-US" dirty="0"/>
              <a:t>INTRODUCTION TO LEADERSHIP, Power, &amp; Influence</a:t>
            </a:r>
          </a:p>
        </p:txBody>
      </p:sp>
      <p:sp>
        <p:nvSpPr>
          <p:cNvPr id="30" name="Content Placeholder 2">
            <a:extLst>
              <a:ext uri="{FF2B5EF4-FFF2-40B4-BE49-F238E27FC236}">
                <a16:creationId xmlns:a16="http://schemas.microsoft.com/office/drawing/2014/main" id="{78ED11ED-CED0-EA8C-E8D5-C28DFBE4C6EA}"/>
              </a:ext>
            </a:extLst>
          </p:cNvPr>
          <p:cNvSpPr>
            <a:spLocks noGrp="1"/>
          </p:cNvSpPr>
          <p:nvPr>
            <p:ph idx="1"/>
          </p:nvPr>
        </p:nvSpPr>
        <p:spPr>
          <a:xfrm>
            <a:off x="1451579" y="2015734"/>
            <a:ext cx="5622284" cy="3450613"/>
          </a:xfrm>
        </p:spPr>
        <p:txBody>
          <a:bodyPr>
            <a:normAutofit fontScale="92500" lnSpcReduction="20000"/>
          </a:bodyPr>
          <a:lstStyle/>
          <a:p>
            <a:pPr>
              <a:lnSpc>
                <a:spcPct val="110000"/>
              </a:lnSpc>
            </a:pPr>
            <a:r>
              <a:rPr lang="en-US" dirty="0"/>
              <a:t>Power/influence and leadership</a:t>
            </a:r>
          </a:p>
          <a:p>
            <a:pPr lvl="1">
              <a:spcBef>
                <a:spcPts val="480"/>
              </a:spcBef>
            </a:pPr>
            <a:r>
              <a:rPr lang="en-US" sz="2100" i="0" u="none" strike="noStrike" dirty="0">
                <a:effectLst/>
              </a:rPr>
              <a:t>Power = how you get someone to do something or “why would someone listen to you?”</a:t>
            </a:r>
            <a:endParaRPr lang="en-US" sz="2100" dirty="0"/>
          </a:p>
          <a:p>
            <a:pPr lvl="1">
              <a:lnSpc>
                <a:spcPct val="110000"/>
              </a:lnSpc>
            </a:pPr>
            <a:r>
              <a:rPr lang="en-US" sz="2000" dirty="0"/>
              <a:t>French &amp; Raven Bases of Power</a:t>
            </a:r>
          </a:p>
          <a:p>
            <a:pPr lvl="2">
              <a:lnSpc>
                <a:spcPct val="110000"/>
              </a:lnSpc>
            </a:pPr>
            <a:r>
              <a:rPr lang="en-US" sz="2000" dirty="0"/>
              <a:t>Reward, coercive, expert, legitimate, referent</a:t>
            </a:r>
          </a:p>
          <a:p>
            <a:pPr lvl="2">
              <a:lnSpc>
                <a:spcPct val="110000"/>
              </a:lnSpc>
            </a:pPr>
            <a:r>
              <a:rPr lang="en-US" sz="2000" dirty="0"/>
              <a:t>Possible outcomes: resistance, compliance commitment </a:t>
            </a:r>
          </a:p>
          <a:p>
            <a:pPr>
              <a:lnSpc>
                <a:spcPct val="110000"/>
              </a:lnSpc>
            </a:pPr>
            <a:r>
              <a:rPr lang="en-US" dirty="0"/>
              <a:t>Discussions will center around how this applies directly to MTE 2700</a:t>
            </a:r>
          </a:p>
          <a:p>
            <a:pPr marL="914400" lvl="2" indent="0">
              <a:lnSpc>
                <a:spcPct val="110000"/>
              </a:lnSpc>
              <a:buNone/>
            </a:pPr>
            <a:endParaRPr lang="en-US" sz="1100" dirty="0"/>
          </a:p>
          <a:p>
            <a:pPr>
              <a:lnSpc>
                <a:spcPct val="110000"/>
              </a:lnSpc>
            </a:pPr>
            <a:endParaRPr lang="en-US" sz="1100" dirty="0"/>
          </a:p>
          <a:p>
            <a:pPr>
              <a:lnSpc>
                <a:spcPct val="110000"/>
              </a:lnSpc>
            </a:pPr>
            <a:endParaRPr lang="en-US" sz="1100" dirty="0"/>
          </a:p>
        </p:txBody>
      </p:sp>
      <p:pic>
        <p:nvPicPr>
          <p:cNvPr id="3074" name="Picture 2">
            <a:extLst>
              <a:ext uri="{FF2B5EF4-FFF2-40B4-BE49-F238E27FC236}">
                <a16:creationId xmlns:a16="http://schemas.microsoft.com/office/drawing/2014/main" id="{98B0A12D-1392-8120-8BA8-19D98DF2D0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4139" y="2256187"/>
            <a:ext cx="3500715" cy="274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3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a:bodyPr>
          <a:lstStyle/>
          <a:p>
            <a:r>
              <a:rPr lang="en-US" sz="2500"/>
              <a:t>Part II: Leadership series, MTE 1000</a:t>
            </a:r>
            <a:br>
              <a:rPr lang="en-US" sz="2500"/>
            </a:br>
            <a:r>
              <a:rPr lang="en-US" sz="2500"/>
              <a:t>ALIGNMENT of visions &amp; Values Across leadership LEVELS</a:t>
            </a:r>
          </a:p>
        </p:txBody>
      </p:sp>
      <p:sp>
        <p:nvSpPr>
          <p:cNvPr id="30" name="Content Placeholder 2">
            <a:extLst>
              <a:ext uri="{FF2B5EF4-FFF2-40B4-BE49-F238E27FC236}">
                <a16:creationId xmlns:a16="http://schemas.microsoft.com/office/drawing/2014/main" id="{78ED11ED-CED0-EA8C-E8D5-C28DFBE4C6EA}"/>
              </a:ext>
            </a:extLst>
          </p:cNvPr>
          <p:cNvSpPr>
            <a:spLocks noGrp="1"/>
          </p:cNvSpPr>
          <p:nvPr>
            <p:ph idx="1"/>
          </p:nvPr>
        </p:nvSpPr>
        <p:spPr>
          <a:xfrm>
            <a:off x="1451579" y="2015734"/>
            <a:ext cx="6003015" cy="3450613"/>
          </a:xfrm>
        </p:spPr>
        <p:txBody>
          <a:bodyPr>
            <a:normAutofit/>
          </a:bodyPr>
          <a:lstStyle/>
          <a:p>
            <a:pPr>
              <a:lnSpc>
                <a:spcPct val="110000"/>
              </a:lnSpc>
            </a:pPr>
            <a:r>
              <a:rPr lang="en-US" dirty="0"/>
              <a:t>Definitions of micro, mezzo, &amp; macro levels of leadership </a:t>
            </a:r>
          </a:p>
          <a:p>
            <a:pPr>
              <a:lnSpc>
                <a:spcPct val="110000"/>
              </a:lnSpc>
            </a:pPr>
            <a:r>
              <a:rPr lang="en-US" dirty="0"/>
              <a:t>Articulation of personal values </a:t>
            </a:r>
          </a:p>
          <a:p>
            <a:pPr lvl="1">
              <a:lnSpc>
                <a:spcPct val="110000"/>
              </a:lnSpc>
            </a:pPr>
            <a:r>
              <a:rPr lang="en-US" sz="2000" dirty="0"/>
              <a:t>Choose three from the list and define via demonstration</a:t>
            </a:r>
          </a:p>
          <a:p>
            <a:pPr lvl="1">
              <a:lnSpc>
                <a:spcPct val="110000"/>
              </a:lnSpc>
            </a:pPr>
            <a:r>
              <a:rPr lang="en-US" sz="2000" dirty="0"/>
              <a:t>i.e.  A value I appreciate is communication. I know I see communication when a communicator chooses their words (either speaker or writing) with the receiver in mind. </a:t>
            </a:r>
          </a:p>
          <a:p>
            <a:pPr lvl="1">
              <a:lnSpc>
                <a:spcPct val="110000"/>
              </a:lnSpc>
            </a:pPr>
            <a:endParaRPr lang="en-US" sz="2000" dirty="0"/>
          </a:p>
          <a:p>
            <a:pPr marL="914400" lvl="2" indent="0">
              <a:lnSpc>
                <a:spcPct val="110000"/>
              </a:lnSpc>
              <a:buNone/>
            </a:pPr>
            <a:endParaRPr lang="en-US" sz="1000" dirty="0"/>
          </a:p>
          <a:p>
            <a:pPr>
              <a:lnSpc>
                <a:spcPct val="110000"/>
              </a:lnSpc>
            </a:pPr>
            <a:endParaRPr lang="en-US" sz="1000" dirty="0"/>
          </a:p>
          <a:p>
            <a:pPr>
              <a:lnSpc>
                <a:spcPct val="110000"/>
              </a:lnSpc>
            </a:pPr>
            <a:endParaRPr lang="en-US" sz="1000" dirty="0"/>
          </a:p>
        </p:txBody>
      </p:sp>
      <p:grpSp>
        <p:nvGrpSpPr>
          <p:cNvPr id="46" name="Group 45">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47" name="Rectangle 46">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blue circle with white text&#10;&#10;Description automatically generated">
            <a:extLst>
              <a:ext uri="{FF2B5EF4-FFF2-40B4-BE49-F238E27FC236}">
                <a16:creationId xmlns:a16="http://schemas.microsoft.com/office/drawing/2014/main" id="{E0ACC037-52B6-D195-6984-AEDFA3F82DA4}"/>
              </a:ext>
            </a:extLst>
          </p:cNvPr>
          <p:cNvPicPr>
            <a:picLocks noChangeAspect="1"/>
          </p:cNvPicPr>
          <p:nvPr/>
        </p:nvPicPr>
        <p:blipFill rotWithShape="1">
          <a:blip r:embed="rId2"/>
          <a:srcRect l="4506" r="7296" b="-6"/>
          <a:stretch/>
        </p:blipFill>
        <p:spPr>
          <a:xfrm>
            <a:off x="8128756" y="2174242"/>
            <a:ext cx="2762372" cy="3124351"/>
          </a:xfrm>
          <a:prstGeom prst="rect">
            <a:avLst/>
          </a:prstGeom>
        </p:spPr>
      </p:pic>
    </p:spTree>
    <p:extLst>
      <p:ext uri="{BB962C8B-B14F-4D97-AF65-F5344CB8AC3E}">
        <p14:creationId xmlns:p14="http://schemas.microsoft.com/office/powerpoint/2010/main" val="271396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a:bodyPr>
          <a:lstStyle/>
          <a:p>
            <a:r>
              <a:rPr lang="en-US" sz="2500"/>
              <a:t>Part II: Leadership series, MTE 1000</a:t>
            </a:r>
            <a:br>
              <a:rPr lang="en-US" sz="2500"/>
            </a:br>
            <a:r>
              <a:rPr lang="en-US" sz="2500"/>
              <a:t>ALIGNMENT of visions &amp; Values Across leadership LEVELS</a:t>
            </a:r>
          </a:p>
        </p:txBody>
      </p:sp>
      <p:sp>
        <p:nvSpPr>
          <p:cNvPr id="30" name="Content Placeholder 2">
            <a:extLst>
              <a:ext uri="{FF2B5EF4-FFF2-40B4-BE49-F238E27FC236}">
                <a16:creationId xmlns:a16="http://schemas.microsoft.com/office/drawing/2014/main" id="{78ED11ED-CED0-EA8C-E8D5-C28DFBE4C6EA}"/>
              </a:ext>
            </a:extLst>
          </p:cNvPr>
          <p:cNvSpPr>
            <a:spLocks noGrp="1"/>
          </p:cNvSpPr>
          <p:nvPr>
            <p:ph idx="1"/>
          </p:nvPr>
        </p:nvSpPr>
        <p:spPr>
          <a:xfrm>
            <a:off x="1451579" y="2015734"/>
            <a:ext cx="6003015" cy="3450613"/>
          </a:xfrm>
        </p:spPr>
        <p:txBody>
          <a:bodyPr>
            <a:normAutofit fontScale="77500" lnSpcReduction="20000"/>
          </a:bodyPr>
          <a:lstStyle/>
          <a:p>
            <a:pPr>
              <a:lnSpc>
                <a:spcPct val="110000"/>
              </a:lnSpc>
            </a:pPr>
            <a:r>
              <a:rPr lang="en-US" dirty="0"/>
              <a:t>Understanding mezzo interactions on creative teams</a:t>
            </a:r>
          </a:p>
          <a:p>
            <a:pPr lvl="1">
              <a:lnSpc>
                <a:spcPct val="110000"/>
              </a:lnSpc>
            </a:pPr>
            <a:r>
              <a:rPr lang="en-US" sz="2000" dirty="0"/>
              <a:t>Possible roots of conflict</a:t>
            </a:r>
          </a:p>
          <a:p>
            <a:pPr lvl="2">
              <a:lnSpc>
                <a:spcPct val="110000"/>
              </a:lnSpc>
            </a:pPr>
            <a:r>
              <a:rPr lang="en-US" sz="2000" dirty="0"/>
              <a:t>Clash of values on a spectrum</a:t>
            </a:r>
          </a:p>
          <a:p>
            <a:pPr lvl="2">
              <a:lnSpc>
                <a:spcPct val="110000"/>
              </a:lnSpc>
            </a:pPr>
            <a:r>
              <a:rPr lang="en-US" sz="2000" dirty="0"/>
              <a:t>Individual and cultural differences/ways of communicating</a:t>
            </a:r>
          </a:p>
          <a:p>
            <a:pPr lvl="2">
              <a:lnSpc>
                <a:spcPct val="110000"/>
              </a:lnSpc>
            </a:pPr>
            <a:r>
              <a:rPr lang="en-US" sz="2000" dirty="0"/>
              <a:t>Previous experience</a:t>
            </a:r>
          </a:p>
          <a:p>
            <a:pPr>
              <a:lnSpc>
                <a:spcPct val="110000"/>
              </a:lnSpc>
            </a:pPr>
            <a:r>
              <a:rPr lang="en-US" dirty="0"/>
              <a:t>Explore macro values of Elon, Elon Performing Arts, &amp; Elon Music Theatre through Boldly Elon &amp; mission statements</a:t>
            </a:r>
          </a:p>
          <a:p>
            <a:pPr>
              <a:lnSpc>
                <a:spcPct val="110000"/>
              </a:lnSpc>
            </a:pPr>
            <a:r>
              <a:rPr lang="en-US" dirty="0"/>
              <a:t>Locating the overlap of shared values</a:t>
            </a:r>
          </a:p>
          <a:p>
            <a:pPr lvl="1">
              <a:lnSpc>
                <a:spcPct val="110000"/>
              </a:lnSpc>
            </a:pPr>
            <a:r>
              <a:rPr lang="en-US" dirty="0"/>
              <a:t>i.e. </a:t>
            </a:r>
            <a:r>
              <a:rPr lang="en-US" sz="2100" dirty="0">
                <a:ea typeface="+mn-lt"/>
                <a:cs typeface="+mn-lt"/>
              </a:rPr>
              <a:t>Reflect on how our personal values affect the creative process and interact with the greater mission of Grand Night &amp; Collage </a:t>
            </a:r>
            <a:endParaRPr lang="en-US" dirty="0"/>
          </a:p>
          <a:p>
            <a:pPr marL="914400" lvl="2" indent="0">
              <a:lnSpc>
                <a:spcPct val="110000"/>
              </a:lnSpc>
              <a:buNone/>
            </a:pPr>
            <a:endParaRPr lang="en-US" sz="1000" dirty="0"/>
          </a:p>
          <a:p>
            <a:pPr>
              <a:lnSpc>
                <a:spcPct val="110000"/>
              </a:lnSpc>
            </a:pPr>
            <a:endParaRPr lang="en-US" sz="1000" dirty="0"/>
          </a:p>
          <a:p>
            <a:pPr>
              <a:lnSpc>
                <a:spcPct val="110000"/>
              </a:lnSpc>
            </a:pPr>
            <a:endParaRPr lang="en-US" sz="1000" dirty="0"/>
          </a:p>
        </p:txBody>
      </p:sp>
      <p:grpSp>
        <p:nvGrpSpPr>
          <p:cNvPr id="46" name="Group 45">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47" name="Rectangle 46">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blue circle with white text&#10;&#10;Description automatically generated">
            <a:extLst>
              <a:ext uri="{FF2B5EF4-FFF2-40B4-BE49-F238E27FC236}">
                <a16:creationId xmlns:a16="http://schemas.microsoft.com/office/drawing/2014/main" id="{E0ACC037-52B6-D195-6984-AEDFA3F82DA4}"/>
              </a:ext>
            </a:extLst>
          </p:cNvPr>
          <p:cNvPicPr>
            <a:picLocks noChangeAspect="1"/>
          </p:cNvPicPr>
          <p:nvPr/>
        </p:nvPicPr>
        <p:blipFill rotWithShape="1">
          <a:blip r:embed="rId2"/>
          <a:srcRect l="4506" r="7296" b="-6"/>
          <a:stretch/>
        </p:blipFill>
        <p:spPr>
          <a:xfrm>
            <a:off x="8128756" y="2174242"/>
            <a:ext cx="2762372" cy="3124351"/>
          </a:xfrm>
          <a:prstGeom prst="rect">
            <a:avLst/>
          </a:prstGeom>
        </p:spPr>
      </p:pic>
    </p:spTree>
    <p:extLst>
      <p:ext uri="{BB962C8B-B14F-4D97-AF65-F5344CB8AC3E}">
        <p14:creationId xmlns:p14="http://schemas.microsoft.com/office/powerpoint/2010/main" val="358251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4815-C156-2BDD-35E4-59B2A3527DD8}"/>
              </a:ext>
            </a:extLst>
          </p:cNvPr>
          <p:cNvSpPr>
            <a:spLocks noGrp="1"/>
          </p:cNvSpPr>
          <p:nvPr>
            <p:ph type="title"/>
          </p:nvPr>
        </p:nvSpPr>
        <p:spPr>
          <a:xfrm>
            <a:off x="1451579" y="804519"/>
            <a:ext cx="9603275" cy="1049235"/>
          </a:xfrm>
        </p:spPr>
        <p:txBody>
          <a:bodyPr>
            <a:normAutofit/>
          </a:bodyPr>
          <a:lstStyle/>
          <a:p>
            <a:r>
              <a:rPr lang="en-US" sz="2500"/>
              <a:t>Part III: Leadership series, MTE 1000</a:t>
            </a:r>
            <a:br>
              <a:rPr lang="en-US" sz="2500"/>
            </a:br>
            <a:r>
              <a:rPr lang="en-US" sz="2500"/>
              <a:t>APPLICATION TO MTE 2700 AND THE PROFESSIONAL INDUSTRY</a:t>
            </a:r>
          </a:p>
        </p:txBody>
      </p:sp>
      <p:sp>
        <p:nvSpPr>
          <p:cNvPr id="30" name="Content Placeholder 2">
            <a:extLst>
              <a:ext uri="{FF2B5EF4-FFF2-40B4-BE49-F238E27FC236}">
                <a16:creationId xmlns:a16="http://schemas.microsoft.com/office/drawing/2014/main" id="{78ED11ED-CED0-EA8C-E8D5-C28DFBE4C6EA}"/>
              </a:ext>
            </a:extLst>
          </p:cNvPr>
          <p:cNvSpPr>
            <a:spLocks noGrp="1"/>
          </p:cNvSpPr>
          <p:nvPr>
            <p:ph idx="1"/>
          </p:nvPr>
        </p:nvSpPr>
        <p:spPr>
          <a:xfrm>
            <a:off x="1451579" y="2015734"/>
            <a:ext cx="4158849" cy="3450613"/>
          </a:xfrm>
        </p:spPr>
        <p:txBody>
          <a:bodyPr>
            <a:normAutofit fontScale="70000" lnSpcReduction="20000"/>
          </a:bodyPr>
          <a:lstStyle/>
          <a:p>
            <a:pPr>
              <a:lnSpc>
                <a:spcPct val="110000"/>
              </a:lnSpc>
              <a:buClr>
                <a:srgbClr val="211BBC"/>
              </a:buClr>
            </a:pPr>
            <a:r>
              <a:rPr lang="en-US" sz="2400" dirty="0"/>
              <a:t>Theatre Industry Leadership Tree </a:t>
            </a:r>
          </a:p>
          <a:p>
            <a:pPr lvl="1">
              <a:lnSpc>
                <a:spcPct val="110000"/>
              </a:lnSpc>
              <a:buClr>
                <a:srgbClr val="211BBC"/>
              </a:buClr>
            </a:pPr>
            <a:r>
              <a:rPr lang="en-US" sz="2400" dirty="0"/>
              <a:t>Local/state/federal government, nature, limited resources, human limits </a:t>
            </a:r>
            <a:r>
              <a:rPr lang="en-US" sz="2400" dirty="0">
                <a:sym typeface="Wingdings" pitchFamily="2" charset="2"/>
              </a:rPr>
              <a:t> + Elon</a:t>
            </a:r>
          </a:p>
          <a:p>
            <a:pPr lvl="1">
              <a:lnSpc>
                <a:spcPct val="110000"/>
              </a:lnSpc>
              <a:buClr>
                <a:srgbClr val="211BBC"/>
              </a:buClr>
            </a:pPr>
            <a:r>
              <a:rPr lang="en-US" sz="2400" dirty="0">
                <a:sym typeface="Wingdings" pitchFamily="2" charset="2"/>
              </a:rPr>
              <a:t>Producing team, Artistic Director, Board  Faculty Co-Directors </a:t>
            </a:r>
          </a:p>
          <a:p>
            <a:pPr lvl="1">
              <a:lnSpc>
                <a:spcPct val="110000"/>
              </a:lnSpc>
              <a:buClr>
                <a:srgbClr val="211BBC"/>
              </a:buClr>
            </a:pPr>
            <a:r>
              <a:rPr lang="en-US" sz="2400" dirty="0">
                <a:sym typeface="Wingdings" pitchFamily="2" charset="2"/>
              </a:rPr>
              <a:t>Creative &amp; Design Team  Elon MT BFAs</a:t>
            </a:r>
            <a:endParaRPr lang="en-US" sz="2400" dirty="0"/>
          </a:p>
          <a:p>
            <a:pPr lvl="1">
              <a:lnSpc>
                <a:spcPct val="110000"/>
              </a:lnSpc>
              <a:buClr>
                <a:srgbClr val="211BBC"/>
              </a:buClr>
            </a:pPr>
            <a:r>
              <a:rPr lang="en-US" sz="2400" dirty="0"/>
              <a:t>Performers &amp; Crew</a:t>
            </a:r>
            <a:r>
              <a:rPr lang="en-US" sz="2400" dirty="0">
                <a:sym typeface="Wingdings" pitchFamily="2" charset="2"/>
              </a:rPr>
              <a:t> Elon MT BFAs</a:t>
            </a:r>
          </a:p>
          <a:p>
            <a:pPr lvl="1">
              <a:lnSpc>
                <a:spcPct val="110000"/>
              </a:lnSpc>
              <a:buClr>
                <a:srgbClr val="211BBC"/>
              </a:buClr>
            </a:pPr>
            <a:r>
              <a:rPr lang="en-US" sz="2400" dirty="0">
                <a:sym typeface="Wingdings" pitchFamily="2" charset="2"/>
              </a:rPr>
              <a:t>Discussion about real world challenges and MTE 2700</a:t>
            </a:r>
            <a:endParaRPr lang="en-US" sz="2400" dirty="0"/>
          </a:p>
          <a:p>
            <a:pPr marL="914400" lvl="2" indent="0">
              <a:lnSpc>
                <a:spcPct val="110000"/>
              </a:lnSpc>
              <a:buClr>
                <a:srgbClr val="211BBC"/>
              </a:buClr>
              <a:buNone/>
            </a:pPr>
            <a:endParaRPr lang="en-US" dirty="0"/>
          </a:p>
          <a:p>
            <a:pPr>
              <a:lnSpc>
                <a:spcPct val="110000"/>
              </a:lnSpc>
              <a:buClr>
                <a:srgbClr val="211BBC"/>
              </a:buClr>
            </a:pPr>
            <a:endParaRPr lang="en-US" dirty="0"/>
          </a:p>
          <a:p>
            <a:pPr>
              <a:lnSpc>
                <a:spcPct val="110000"/>
              </a:lnSpc>
              <a:buClr>
                <a:srgbClr val="211BBC"/>
              </a:buClr>
            </a:pPr>
            <a:endParaRPr lang="en-US" dirty="0"/>
          </a:p>
        </p:txBody>
      </p:sp>
      <p:grpSp>
        <p:nvGrpSpPr>
          <p:cNvPr id="1038" name="Group 1037">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039" name="Rectangle 1038">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A group of people on a stage&#10;&#10;Description automatically generated">
            <a:extLst>
              <a:ext uri="{FF2B5EF4-FFF2-40B4-BE49-F238E27FC236}">
                <a16:creationId xmlns:a16="http://schemas.microsoft.com/office/drawing/2014/main" id="{103FB453-3A31-8DE9-4CE6-1F79D1EB7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 r="15706" b="2"/>
          <a:stretch/>
        </p:blipFill>
        <p:spPr bwMode="auto">
          <a:xfrm>
            <a:off x="6277257" y="2174242"/>
            <a:ext cx="4613872"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948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523</TotalTime>
  <Words>1154</Words>
  <Application>Microsoft Office PowerPoint</Application>
  <PresentationFormat>Widescreen</PresentationFormat>
  <Paragraphs>117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Gallery</vt:lpstr>
      <vt:lpstr>Infusing Leadership Education into the Elon music theatre BFA</vt:lpstr>
      <vt:lpstr>Music Theatre BFA Requirements</vt:lpstr>
      <vt:lpstr>MTE 1000 Professional Practices</vt:lpstr>
      <vt:lpstr> MTE 2700 Grand Night &amp; Collage </vt:lpstr>
      <vt:lpstr>Part 1: Leadership series, MTE 1000 INTRODUCTION TO LEADERSHIP, Power, &amp; Influence</vt:lpstr>
      <vt:lpstr>Part 1: Leadership series, MTE 1000 INTRODUCTION TO LEADERSHIP, Power, &amp; Influence</vt:lpstr>
      <vt:lpstr>Part II: Leadership series, MTE 1000 ALIGNMENT of visions &amp; Values Across leadership LEVELS</vt:lpstr>
      <vt:lpstr>Part II: Leadership series, MTE 1000 ALIGNMENT of visions &amp; Values Across leadership LEVELS</vt:lpstr>
      <vt:lpstr>Part III: Leadership series, MTE 1000 APPLICATION TO MTE 2700 AND THE PROFESSIONAL INDUSTRY</vt:lpstr>
      <vt:lpstr>Part III: Leadership series, MTE 1000 APPLICATION TO MTE 2700 AND THE PROFESSIONAL INDUSTRY</vt:lpstr>
      <vt:lpstr>    References  Northouse, P.G. (2016). Leadership: Theory and practice (7th ed.). Thousand Oaks, CA: Sage Publishers, Inc.  Komives, Susan R., Nance Lucas, and Timothy R. McMahon. Exploring leadership: For college students who want to make a difference. John Wiley &amp; Sons, 2009.  Katz, D., &amp; Kahn, R. L. (1978). Social psychology of organizations (2nd ed.). New York: John Wiley.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Infusing Leadership Education into the music theatre BFA</dc:title>
  <dc:creator>Courtney Liu</dc:creator>
  <cp:lastModifiedBy>Courtney Liu</cp:lastModifiedBy>
  <cp:revision>23</cp:revision>
  <dcterms:created xsi:type="dcterms:W3CDTF">2024-03-11T16:45:58Z</dcterms:created>
  <dcterms:modified xsi:type="dcterms:W3CDTF">2024-04-18T21:18:49Z</dcterms:modified>
</cp:coreProperties>
</file>