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sldIdLst>
    <p:sldId id="256" r:id="rId2"/>
    <p:sldId id="260" r:id="rId3"/>
    <p:sldId id="258" r:id="rId4"/>
    <p:sldId id="267" r:id="rId5"/>
    <p:sldId id="259" r:id="rId6"/>
    <p:sldId id="262" r:id="rId7"/>
    <p:sldId id="263" r:id="rId8"/>
    <p:sldId id="264" r:id="rId9"/>
    <p:sldId id="261" r:id="rId10"/>
    <p:sldId id="270" r:id="rId11"/>
    <p:sldId id="265" r:id="rId12"/>
    <p:sldId id="268" r:id="rId13"/>
    <p:sldId id="269" r:id="rId14"/>
    <p:sldId id="26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0A05E5-B62F-4C48-BBC3-59BB4AA3EC9D}" v="10" dt="2025-04-03T11:51:11.6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22"/>
    <p:restoredTop sz="94041"/>
  </p:normalViewPr>
  <p:slideViewPr>
    <p:cSldViewPr snapToGrid="0">
      <p:cViewPr varScale="1">
        <p:scale>
          <a:sx n="86" d="100"/>
          <a:sy n="86" d="100"/>
        </p:scale>
        <p:origin x="39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965A7A7B-B71A-428D-833F-0F3507A6DB13}" type="datetimeFigureOut">
              <a:rPr lang="en-US" dirty="0"/>
              <a:t>4/2/25</a:t>
            </a:fld>
            <a:endParaRPr lang="en-US"/>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A65A5C87-DF58-40C8-B092-1DE63DB4547E}" type="slidenum">
              <a:rPr lang="en-US" dirty="0"/>
              <a:t>‹#›</a:t>
            </a:fld>
            <a:endParaRPr lang="en-US"/>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05960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F248F9EB-9D34-4B41-B66C-5FAF50876D2D}" type="datetimeFigureOut">
              <a:rPr lang="en-US" dirty="0"/>
              <a:t>4/2/25</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533757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34489A26-CAA1-4690-8C1F-1641B1B97745}" type="datetimeFigureOut">
              <a:rPr lang="en-US" dirty="0"/>
              <a:t>4/2/25</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2129336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5CF65307-640F-4AE7-B0BE-50C709AD86C5}" type="datetimeFigureOut">
              <a:rPr lang="en-US" dirty="0"/>
              <a:t>4/2/25</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113199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F77EA1F9-1F0F-4C65-8F6E-9729B924AAAC}" type="datetimeFigureOut">
              <a:rPr lang="en-US" dirty="0"/>
              <a:t>4/2/25</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4211566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202278E8-5F4B-47D5-A617-8CCDF75D6A33}" type="datetimeFigureOut">
              <a:rPr lang="en-US" dirty="0"/>
              <a:t>4/2/25</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2359908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16AAFA52-7A21-407F-8339-40DF182D7460}" type="datetimeFigureOut">
              <a:rPr lang="en-US" dirty="0"/>
              <a:t>4/2/25</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1387872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96770335-1C1A-4243-9BDD-9630C417D284}" type="datetimeFigureOut">
              <a:rPr lang="en-US" dirty="0"/>
              <a:t>4/2/25</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3114653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141513F-8EBD-4612-96F4-CC3E309609AF}" type="datetimeFigureOut">
              <a:rPr lang="en-US" dirty="0"/>
              <a:t>4/2/25</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3545548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6E6483A1-31A8-47A2-AB0A-53A7803D5EBF}" type="datetimeFigureOut">
              <a:rPr lang="en-US" dirty="0"/>
              <a:t>4/2/25</a:t>
            </a:fld>
            <a:endParaRPr lang="en-US"/>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2420837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noChangeAspect="1"/>
          </p:cNvSpPr>
          <p:nvPr>
            <p:ph type="pic" idx="1"/>
          </p:nvPr>
        </p:nvSpPr>
        <p:spPr>
          <a:xfrm>
            <a:off x="4965192" y="1161288"/>
            <a:ext cx="6729984" cy="4645152"/>
          </a:xfrm>
        </p:spPr>
        <p:txBody>
          <a:bodyPr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6D8810B9-2C7C-4CAF-99E2-617AE20BA331}" type="datetimeFigureOut">
              <a:rPr lang="en-US" dirty="0"/>
              <a:t>4/2/25</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2584096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l="-1000" r="-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E93E0A-5177-400C-87C9-C93AF466EC49}" type="datetimeFigureOut">
              <a:rPr lang="en-US" dirty="0"/>
              <a:t>4/2/25</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917615-2DB4-4DAA-9DE3-B2B689A846E0}" type="slidenum">
              <a:rPr lang="en-US" dirty="0"/>
              <a:t>‹#›</a:t>
            </a:fld>
            <a:endParaRPr lang="en-US"/>
          </a:p>
        </p:txBody>
      </p:sp>
    </p:spTree>
    <p:extLst>
      <p:ext uri="{BB962C8B-B14F-4D97-AF65-F5344CB8AC3E}">
        <p14:creationId xmlns:p14="http://schemas.microsoft.com/office/powerpoint/2010/main" val="60406497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4.xml"/><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4.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AFFC7-AEE6-50E9-DEFF-BA64F05158C8}"/>
              </a:ext>
            </a:extLst>
          </p:cNvPr>
          <p:cNvSpPr>
            <a:spLocks noGrp="1"/>
          </p:cNvSpPr>
          <p:nvPr>
            <p:ph type="ctrTitle"/>
          </p:nvPr>
        </p:nvSpPr>
        <p:spPr/>
        <p:txBody>
          <a:bodyPr/>
          <a:lstStyle/>
          <a:p>
            <a:r>
              <a:rPr lang="en-US"/>
              <a:t>Fostering Interfaith Leadership</a:t>
            </a:r>
          </a:p>
        </p:txBody>
      </p:sp>
      <p:sp>
        <p:nvSpPr>
          <p:cNvPr id="3" name="Subtitle 2">
            <a:extLst>
              <a:ext uri="{FF2B5EF4-FFF2-40B4-BE49-F238E27FC236}">
                <a16:creationId xmlns:a16="http://schemas.microsoft.com/office/drawing/2014/main" id="{FFA38F60-9E0A-2E94-335E-397A6D14E53E}"/>
              </a:ext>
            </a:extLst>
          </p:cNvPr>
          <p:cNvSpPr>
            <a:spLocks noGrp="1"/>
          </p:cNvSpPr>
          <p:nvPr>
            <p:ph type="subTitle" idx="1"/>
          </p:nvPr>
        </p:nvSpPr>
        <p:spPr/>
        <p:txBody>
          <a:bodyPr/>
          <a:lstStyle/>
          <a:p>
            <a:r>
              <a:rPr lang="en-US"/>
              <a:t>REL 3110: Interreligious Encounters and Social Change</a:t>
            </a:r>
          </a:p>
          <a:p>
            <a:r>
              <a:rPr lang="en-US"/>
              <a:t>Brian K. Pennington</a:t>
            </a:r>
          </a:p>
        </p:txBody>
      </p:sp>
    </p:spTree>
    <p:extLst>
      <p:ext uri="{BB962C8B-B14F-4D97-AF65-F5344CB8AC3E}">
        <p14:creationId xmlns:p14="http://schemas.microsoft.com/office/powerpoint/2010/main" val="3609640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EF00DA-AED8-B730-08B9-6470CAEA743B}"/>
              </a:ext>
            </a:extLst>
          </p:cNvPr>
          <p:cNvSpPr>
            <a:spLocks noGrp="1"/>
          </p:cNvSpPr>
          <p:nvPr>
            <p:ph type="title"/>
          </p:nvPr>
        </p:nvSpPr>
        <p:spPr/>
        <p:txBody>
          <a:bodyPr/>
          <a:lstStyle/>
          <a:p>
            <a:r>
              <a:rPr lang="en-US" dirty="0"/>
              <a:t>Leadership Faculty Scholars Project</a:t>
            </a:r>
          </a:p>
        </p:txBody>
      </p:sp>
      <p:pic>
        <p:nvPicPr>
          <p:cNvPr id="10" name="Content Placeholder 9">
            <a:extLst>
              <a:ext uri="{FF2B5EF4-FFF2-40B4-BE49-F238E27FC236}">
                <a16:creationId xmlns:a16="http://schemas.microsoft.com/office/drawing/2014/main" id="{F5457FCD-9D28-E2FB-51BF-6CA440B9314E}"/>
              </a:ext>
            </a:extLst>
          </p:cNvPr>
          <p:cNvPicPr>
            <a:picLocks noGrp="1" noChangeAspect="1"/>
          </p:cNvPicPr>
          <p:nvPr>
            <p:ph sz="half" idx="1"/>
          </p:nvPr>
        </p:nvPicPr>
        <p:blipFill>
          <a:blip r:embed="rId2"/>
          <a:stretch>
            <a:fillRect/>
          </a:stretch>
        </p:blipFill>
        <p:spPr>
          <a:xfrm>
            <a:off x="908304" y="2023517"/>
            <a:ext cx="4823979" cy="4148683"/>
          </a:xfrm>
          <a:prstGeom prst="rect">
            <a:avLst/>
          </a:prstGeom>
        </p:spPr>
      </p:pic>
      <p:sp>
        <p:nvSpPr>
          <p:cNvPr id="9" name="Content Placeholder 8">
            <a:extLst>
              <a:ext uri="{FF2B5EF4-FFF2-40B4-BE49-F238E27FC236}">
                <a16:creationId xmlns:a16="http://schemas.microsoft.com/office/drawing/2014/main" id="{7A3C3192-2D41-3654-B92E-C4C6D20E479D}"/>
              </a:ext>
            </a:extLst>
          </p:cNvPr>
          <p:cNvSpPr>
            <a:spLocks noGrp="1"/>
          </p:cNvSpPr>
          <p:nvPr>
            <p:ph sz="half" idx="2"/>
          </p:nvPr>
        </p:nvSpPr>
        <p:spPr/>
        <p:txBody>
          <a:bodyPr>
            <a:normAutofit lnSpcReduction="10000"/>
          </a:bodyPr>
          <a:lstStyle/>
          <a:p>
            <a:r>
              <a:rPr lang="en-US" dirty="0"/>
              <a:t>Revise REL 3110 for inclusion in the Leadership Studies minor</a:t>
            </a:r>
          </a:p>
          <a:p>
            <a:pPr lvl="1"/>
            <a:r>
              <a:rPr lang="en-US" dirty="0"/>
              <a:t>Course objectives</a:t>
            </a:r>
          </a:p>
          <a:p>
            <a:pPr lvl="1"/>
            <a:r>
              <a:rPr lang="en-US" dirty="0"/>
              <a:t>Unit on leadership models</a:t>
            </a:r>
          </a:p>
          <a:p>
            <a:pPr lvl="1"/>
            <a:r>
              <a:rPr lang="en-US" dirty="0"/>
              <a:t>Strengths finder/team building</a:t>
            </a:r>
          </a:p>
          <a:p>
            <a:pPr lvl="1"/>
            <a:r>
              <a:rPr lang="en-US" dirty="0"/>
              <a:t>Capstone project</a:t>
            </a:r>
          </a:p>
        </p:txBody>
      </p:sp>
      <p:sp>
        <p:nvSpPr>
          <p:cNvPr id="4" name="Date Placeholder 3">
            <a:extLst>
              <a:ext uri="{FF2B5EF4-FFF2-40B4-BE49-F238E27FC236}">
                <a16:creationId xmlns:a16="http://schemas.microsoft.com/office/drawing/2014/main" id="{C73B7C08-4B3E-3AC3-623C-F8DAE1F2EAE9}"/>
              </a:ext>
            </a:extLst>
          </p:cNvPr>
          <p:cNvSpPr>
            <a:spLocks noGrp="1"/>
          </p:cNvSpPr>
          <p:nvPr>
            <p:ph type="dt" sz="half" idx="10"/>
          </p:nvPr>
        </p:nvSpPr>
        <p:spPr/>
        <p:txBody>
          <a:bodyPr/>
          <a:lstStyle/>
          <a:p>
            <a:fld id="{D120D567-BBBD-F74A-AD84-3B5D90844759}" type="datetime1">
              <a:rPr lang="en-US" smtClean="0"/>
              <a:t>4/3/25</a:t>
            </a:fld>
            <a:endParaRPr lang="en-US"/>
          </a:p>
        </p:txBody>
      </p:sp>
      <p:sp>
        <p:nvSpPr>
          <p:cNvPr id="5" name="Footer Placeholder 4">
            <a:extLst>
              <a:ext uri="{FF2B5EF4-FFF2-40B4-BE49-F238E27FC236}">
                <a16:creationId xmlns:a16="http://schemas.microsoft.com/office/drawing/2014/main" id="{5867F951-FC12-3EFB-2924-19DF25104F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2AABB0-B76B-0269-CD4E-8A6DF1DE7820}"/>
              </a:ext>
            </a:extLst>
          </p:cNvPr>
          <p:cNvSpPr>
            <a:spLocks noGrp="1"/>
          </p:cNvSpPr>
          <p:nvPr>
            <p:ph type="sldNum" sz="quarter" idx="12"/>
          </p:nvPr>
        </p:nvSpPr>
        <p:spPr/>
        <p:txBody>
          <a:bodyPr/>
          <a:lstStyle/>
          <a:p>
            <a:fld id="{A65A5C87-DF58-40C8-B092-1DE63DB4547E}" type="slidenum">
              <a:rPr lang="en-US" smtClean="0"/>
              <a:t>10</a:t>
            </a:fld>
            <a:endParaRPr lang="en-US"/>
          </a:p>
        </p:txBody>
      </p:sp>
    </p:spTree>
    <p:extLst>
      <p:ext uri="{BB962C8B-B14F-4D97-AF65-F5344CB8AC3E}">
        <p14:creationId xmlns:p14="http://schemas.microsoft.com/office/powerpoint/2010/main" val="419480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88D99D8-0A5C-30CC-8791-075E3FEBB068}"/>
              </a:ext>
            </a:extLst>
          </p:cNvPr>
          <p:cNvSpPr>
            <a:spLocks noGrp="1"/>
          </p:cNvSpPr>
          <p:nvPr>
            <p:ph type="title"/>
          </p:nvPr>
        </p:nvSpPr>
        <p:spPr/>
        <p:txBody>
          <a:bodyPr/>
          <a:lstStyle/>
          <a:p>
            <a:r>
              <a:rPr lang="en-US">
                <a:latin typeface="Avenir Next LT Pro Light"/>
              </a:rPr>
              <a:t>Assignment: Profile of an Interfaith Leader</a:t>
            </a:r>
          </a:p>
        </p:txBody>
      </p:sp>
      <p:sp>
        <p:nvSpPr>
          <p:cNvPr id="5" name="Date Placeholder 4">
            <a:extLst>
              <a:ext uri="{FF2B5EF4-FFF2-40B4-BE49-F238E27FC236}">
                <a16:creationId xmlns:a16="http://schemas.microsoft.com/office/drawing/2014/main" id="{77565221-551C-0AFB-6539-CCAE5981D251}"/>
              </a:ext>
            </a:extLst>
          </p:cNvPr>
          <p:cNvSpPr>
            <a:spLocks noGrp="1"/>
          </p:cNvSpPr>
          <p:nvPr>
            <p:ph type="dt" sz="half" idx="10"/>
          </p:nvPr>
        </p:nvSpPr>
        <p:spPr/>
        <p:txBody>
          <a:bodyPr/>
          <a:lstStyle/>
          <a:p>
            <a:fld id="{A1A1B346-83A4-B74D-BBEA-47BD6CBAFE3A}" type="datetime1">
              <a:rPr lang="en-US" smtClean="0"/>
              <a:t>4/2/25</a:t>
            </a:fld>
            <a:endParaRPr lang="en-US"/>
          </a:p>
        </p:txBody>
      </p:sp>
      <p:sp>
        <p:nvSpPr>
          <p:cNvPr id="7" name="Slide Number Placeholder 6">
            <a:extLst>
              <a:ext uri="{FF2B5EF4-FFF2-40B4-BE49-F238E27FC236}">
                <a16:creationId xmlns:a16="http://schemas.microsoft.com/office/drawing/2014/main" id="{38BA39ED-44F8-F922-1DCA-B5EB428AC650}"/>
              </a:ext>
            </a:extLst>
          </p:cNvPr>
          <p:cNvSpPr>
            <a:spLocks noGrp="1"/>
          </p:cNvSpPr>
          <p:nvPr>
            <p:ph type="sldNum" sz="quarter" idx="12"/>
          </p:nvPr>
        </p:nvSpPr>
        <p:spPr/>
        <p:txBody>
          <a:bodyPr/>
          <a:lstStyle/>
          <a:p>
            <a:fld id="{A65A5C87-DF58-40C8-B092-1DE63DB4547E}" type="slidenum">
              <a:rPr lang="en-US" smtClean="0"/>
              <a:t>11</a:t>
            </a:fld>
            <a:endParaRPr lang="en-US"/>
          </a:p>
        </p:txBody>
      </p:sp>
      <p:pic>
        <p:nvPicPr>
          <p:cNvPr id="4" name="Picture 3" descr="Remembering the life and legacy of Mahatma Gandhi">
            <a:extLst>
              <a:ext uri="{FF2B5EF4-FFF2-40B4-BE49-F238E27FC236}">
                <a16:creationId xmlns:a16="http://schemas.microsoft.com/office/drawing/2014/main" id="{B1F3CB2D-D9A1-06EB-79E7-4FE653395F25}"/>
              </a:ext>
            </a:extLst>
          </p:cNvPr>
          <p:cNvPicPr>
            <a:picLocks noChangeAspect="1"/>
          </p:cNvPicPr>
          <p:nvPr/>
        </p:nvPicPr>
        <p:blipFill>
          <a:blip r:embed="rId2"/>
          <a:stretch>
            <a:fillRect/>
          </a:stretch>
        </p:blipFill>
        <p:spPr>
          <a:xfrm>
            <a:off x="9011166" y="2150447"/>
            <a:ext cx="2726261" cy="3908661"/>
          </a:xfrm>
          <a:prstGeom prst="rect">
            <a:avLst/>
          </a:prstGeom>
        </p:spPr>
      </p:pic>
      <p:pic>
        <p:nvPicPr>
          <p:cNvPr id="8" name="Picture 7" descr="World of Wonder - Valarie Kaur">
            <a:extLst>
              <a:ext uri="{FF2B5EF4-FFF2-40B4-BE49-F238E27FC236}">
                <a16:creationId xmlns:a16="http://schemas.microsoft.com/office/drawing/2014/main" id="{A882F915-ACF3-65DA-FD19-2CACC450E15C}"/>
              </a:ext>
            </a:extLst>
          </p:cNvPr>
          <p:cNvPicPr>
            <a:picLocks noChangeAspect="1"/>
          </p:cNvPicPr>
          <p:nvPr/>
        </p:nvPicPr>
        <p:blipFill>
          <a:blip r:embed="rId3"/>
          <a:stretch>
            <a:fillRect/>
          </a:stretch>
        </p:blipFill>
        <p:spPr>
          <a:xfrm>
            <a:off x="6498765" y="3789872"/>
            <a:ext cx="2743200" cy="2743200"/>
          </a:xfrm>
          <a:prstGeom prst="rect">
            <a:avLst/>
          </a:prstGeom>
        </p:spPr>
      </p:pic>
      <p:pic>
        <p:nvPicPr>
          <p:cNvPr id="11" name="Picture 10" descr="Abraham Joshua Heschel - Wikipedia">
            <a:extLst>
              <a:ext uri="{FF2B5EF4-FFF2-40B4-BE49-F238E27FC236}">
                <a16:creationId xmlns:a16="http://schemas.microsoft.com/office/drawing/2014/main" id="{3CFE848F-ED38-9C86-0AEC-4822FAE814D8}"/>
              </a:ext>
            </a:extLst>
          </p:cNvPr>
          <p:cNvPicPr>
            <a:picLocks noChangeAspect="1"/>
          </p:cNvPicPr>
          <p:nvPr/>
        </p:nvPicPr>
        <p:blipFill>
          <a:blip r:embed="rId4"/>
          <a:stretch>
            <a:fillRect/>
          </a:stretch>
        </p:blipFill>
        <p:spPr>
          <a:xfrm>
            <a:off x="4485523" y="2151968"/>
            <a:ext cx="2288325" cy="3110735"/>
          </a:xfrm>
          <a:prstGeom prst="rect">
            <a:avLst/>
          </a:prstGeom>
        </p:spPr>
      </p:pic>
      <p:pic>
        <p:nvPicPr>
          <p:cNvPr id="3" name="Picture 2" descr="Rev. angel Kyodo williams">
            <a:extLst>
              <a:ext uri="{FF2B5EF4-FFF2-40B4-BE49-F238E27FC236}">
                <a16:creationId xmlns:a16="http://schemas.microsoft.com/office/drawing/2014/main" id="{DB647B01-5AF4-2F41-9302-64A528A9C594}"/>
              </a:ext>
            </a:extLst>
          </p:cNvPr>
          <p:cNvPicPr>
            <a:picLocks noChangeAspect="1"/>
          </p:cNvPicPr>
          <p:nvPr/>
        </p:nvPicPr>
        <p:blipFill>
          <a:blip r:embed="rId5"/>
          <a:stretch>
            <a:fillRect/>
          </a:stretch>
        </p:blipFill>
        <p:spPr>
          <a:xfrm>
            <a:off x="2249194" y="3961176"/>
            <a:ext cx="2563538" cy="2572297"/>
          </a:xfrm>
          <a:prstGeom prst="rect">
            <a:avLst/>
          </a:prstGeom>
        </p:spPr>
      </p:pic>
      <p:pic>
        <p:nvPicPr>
          <p:cNvPr id="2" name="Picture 1" descr="Rev. Dr. William J. Barber II ...">
            <a:extLst>
              <a:ext uri="{FF2B5EF4-FFF2-40B4-BE49-F238E27FC236}">
                <a16:creationId xmlns:a16="http://schemas.microsoft.com/office/drawing/2014/main" id="{ECD45445-C27B-3EE7-CD90-07C4D237147C}"/>
              </a:ext>
            </a:extLst>
          </p:cNvPr>
          <p:cNvPicPr>
            <a:picLocks noChangeAspect="1"/>
          </p:cNvPicPr>
          <p:nvPr/>
        </p:nvPicPr>
        <p:blipFill>
          <a:blip r:embed="rId6"/>
          <a:stretch>
            <a:fillRect/>
          </a:stretch>
        </p:blipFill>
        <p:spPr>
          <a:xfrm>
            <a:off x="646392" y="2149792"/>
            <a:ext cx="2073712" cy="2554889"/>
          </a:xfrm>
          <a:prstGeom prst="rect">
            <a:avLst/>
          </a:prstGeom>
        </p:spPr>
      </p:pic>
    </p:spTree>
    <p:extLst>
      <p:ext uri="{BB962C8B-B14F-4D97-AF65-F5344CB8AC3E}">
        <p14:creationId xmlns:p14="http://schemas.microsoft.com/office/powerpoint/2010/main" val="508860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6A294-2DBF-8CE5-9534-D014F694114B}"/>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262AAA36-65F3-E467-9B94-6545F7140E59}"/>
              </a:ext>
            </a:extLst>
          </p:cNvPr>
          <p:cNvSpPr>
            <a:spLocks noGrp="1"/>
          </p:cNvSpPr>
          <p:nvPr>
            <p:ph type="title"/>
          </p:nvPr>
        </p:nvSpPr>
        <p:spPr/>
        <p:txBody>
          <a:bodyPr/>
          <a:lstStyle/>
          <a:p>
            <a:r>
              <a:rPr lang="en-US">
                <a:latin typeface="Avenir Next LT Pro Light"/>
              </a:rPr>
              <a:t>Assignment: Profile of an Interfaith Leader</a:t>
            </a:r>
          </a:p>
        </p:txBody>
      </p:sp>
      <p:sp>
        <p:nvSpPr>
          <p:cNvPr id="6" name="Content Placeholder 5">
            <a:extLst>
              <a:ext uri="{FF2B5EF4-FFF2-40B4-BE49-F238E27FC236}">
                <a16:creationId xmlns:a16="http://schemas.microsoft.com/office/drawing/2014/main" id="{E3D87B95-2B21-1ADB-2F93-F01E6B7A23D5}"/>
              </a:ext>
            </a:extLst>
          </p:cNvPr>
          <p:cNvSpPr>
            <a:spLocks noGrp="1"/>
          </p:cNvSpPr>
          <p:nvPr>
            <p:ph idx="1"/>
          </p:nvPr>
        </p:nvSpPr>
        <p:spPr/>
        <p:txBody>
          <a:bodyPr>
            <a:normAutofit fontScale="92500" lnSpcReduction="20000"/>
          </a:bodyPr>
          <a:lstStyle/>
          <a:p>
            <a:r>
              <a:rPr lang="en-US" dirty="0"/>
              <a:t>History of the organization/biography of the leader</a:t>
            </a:r>
          </a:p>
          <a:p>
            <a:r>
              <a:rPr lang="en-US" dirty="0"/>
              <a:t>Focus on change or development over time</a:t>
            </a:r>
          </a:p>
          <a:p>
            <a:r>
              <a:rPr lang="en-US" dirty="0"/>
              <a:t>Impact assessment </a:t>
            </a:r>
          </a:p>
          <a:p>
            <a:r>
              <a:rPr lang="en-US" dirty="0"/>
              <a:t>Leadership Analysis using Social Change or Interfaith Leadership framework </a:t>
            </a:r>
          </a:p>
          <a:p>
            <a:r>
              <a:rPr lang="en-US" dirty="0"/>
              <a:t>Analysis oriented around the values the organization/leader espouses or exhibits and the processes by which they advance their objectives.</a:t>
            </a:r>
          </a:p>
        </p:txBody>
      </p:sp>
      <p:sp>
        <p:nvSpPr>
          <p:cNvPr id="5" name="Date Placeholder 4">
            <a:extLst>
              <a:ext uri="{FF2B5EF4-FFF2-40B4-BE49-F238E27FC236}">
                <a16:creationId xmlns:a16="http://schemas.microsoft.com/office/drawing/2014/main" id="{4101D316-24F4-4708-3798-35457B9C1FC7}"/>
              </a:ext>
            </a:extLst>
          </p:cNvPr>
          <p:cNvSpPr>
            <a:spLocks noGrp="1"/>
          </p:cNvSpPr>
          <p:nvPr>
            <p:ph type="dt" sz="half" idx="10"/>
          </p:nvPr>
        </p:nvSpPr>
        <p:spPr/>
        <p:txBody>
          <a:bodyPr/>
          <a:lstStyle/>
          <a:p>
            <a:fld id="{A1A1B346-83A4-B74D-BBEA-47BD6CBAFE3A}" type="datetime1">
              <a:rPr lang="en-US" smtClean="0"/>
              <a:t>4/2/25</a:t>
            </a:fld>
            <a:endParaRPr lang="en-US"/>
          </a:p>
        </p:txBody>
      </p:sp>
      <p:sp>
        <p:nvSpPr>
          <p:cNvPr id="7" name="Slide Number Placeholder 6">
            <a:extLst>
              <a:ext uri="{FF2B5EF4-FFF2-40B4-BE49-F238E27FC236}">
                <a16:creationId xmlns:a16="http://schemas.microsoft.com/office/drawing/2014/main" id="{A155A32A-1936-68A3-5404-8F1FED0CA84D}"/>
              </a:ext>
            </a:extLst>
          </p:cNvPr>
          <p:cNvSpPr>
            <a:spLocks noGrp="1"/>
          </p:cNvSpPr>
          <p:nvPr>
            <p:ph type="sldNum" sz="quarter" idx="12"/>
          </p:nvPr>
        </p:nvSpPr>
        <p:spPr/>
        <p:txBody>
          <a:bodyPr/>
          <a:lstStyle/>
          <a:p>
            <a:fld id="{A65A5C87-DF58-40C8-B092-1DE63DB4547E}" type="slidenum">
              <a:rPr lang="en-US" smtClean="0"/>
              <a:t>12</a:t>
            </a:fld>
            <a:endParaRPr lang="en-US"/>
          </a:p>
        </p:txBody>
      </p:sp>
    </p:spTree>
    <p:extLst>
      <p:ext uri="{BB962C8B-B14F-4D97-AF65-F5344CB8AC3E}">
        <p14:creationId xmlns:p14="http://schemas.microsoft.com/office/powerpoint/2010/main" val="3318425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6BA32-1927-30B5-1A91-4500AFB186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3E8FAF-B8E4-02B9-77DD-408E78A2C66F}"/>
              </a:ext>
            </a:extLst>
          </p:cNvPr>
          <p:cNvSpPr>
            <a:spLocks noGrp="1"/>
          </p:cNvSpPr>
          <p:nvPr>
            <p:ph type="title"/>
          </p:nvPr>
        </p:nvSpPr>
        <p:spPr/>
        <p:txBody>
          <a:bodyPr>
            <a:noAutofit/>
          </a:bodyPr>
          <a:lstStyle/>
          <a:p>
            <a:r>
              <a:rPr lang="en-US" dirty="0">
                <a:solidFill>
                  <a:srgbClr val="000000"/>
                </a:solidFill>
                <a:latin typeface="Avenir Next LT Pro"/>
                <a:ea typeface="Roboto"/>
                <a:cs typeface="Roboto"/>
              </a:rPr>
              <a:t>Assignment: Development of a Pluralism Case Study</a:t>
            </a:r>
            <a:endParaRPr lang="en-US" dirty="0"/>
          </a:p>
        </p:txBody>
      </p:sp>
      <p:sp>
        <p:nvSpPr>
          <p:cNvPr id="4" name="Date Placeholder 3">
            <a:extLst>
              <a:ext uri="{FF2B5EF4-FFF2-40B4-BE49-F238E27FC236}">
                <a16:creationId xmlns:a16="http://schemas.microsoft.com/office/drawing/2014/main" id="{15B22CF9-288E-5113-3F29-798A7F4AB3CF}"/>
              </a:ext>
            </a:extLst>
          </p:cNvPr>
          <p:cNvSpPr>
            <a:spLocks noGrp="1"/>
          </p:cNvSpPr>
          <p:nvPr>
            <p:ph type="dt" sz="half" idx="10"/>
          </p:nvPr>
        </p:nvSpPr>
        <p:spPr/>
        <p:txBody>
          <a:bodyPr/>
          <a:lstStyle/>
          <a:p>
            <a:fld id="{D54F07E4-2E42-4A21-A526-8CB1F832358D}" type="datetime1">
              <a:rPr lang="en-US"/>
              <a:t>4/2/25</a:t>
            </a:fld>
            <a:endParaRPr lang="en-US"/>
          </a:p>
        </p:txBody>
      </p:sp>
      <p:sp>
        <p:nvSpPr>
          <p:cNvPr id="6" name="Slide Number Placeholder 5">
            <a:extLst>
              <a:ext uri="{FF2B5EF4-FFF2-40B4-BE49-F238E27FC236}">
                <a16:creationId xmlns:a16="http://schemas.microsoft.com/office/drawing/2014/main" id="{03535CD5-5046-ED7C-A2D4-7191846B5A73}"/>
              </a:ext>
            </a:extLst>
          </p:cNvPr>
          <p:cNvSpPr>
            <a:spLocks noGrp="1"/>
          </p:cNvSpPr>
          <p:nvPr>
            <p:ph type="sldNum" sz="quarter" idx="12"/>
          </p:nvPr>
        </p:nvSpPr>
        <p:spPr/>
        <p:txBody>
          <a:bodyPr/>
          <a:lstStyle/>
          <a:p>
            <a:fld id="{A65A5C87-DF58-40C8-B092-1DE63DB4547E}" type="slidenum">
              <a:rPr lang="en-US" dirty="0"/>
              <a:t>13</a:t>
            </a:fld>
            <a:endParaRPr lang="en-US"/>
          </a:p>
        </p:txBody>
      </p:sp>
      <p:pic>
        <p:nvPicPr>
          <p:cNvPr id="11" name="Content Placeholder 10" descr="A screenshot of a phone&#10;&#10;AI-generated content may be incorrect.">
            <a:extLst>
              <a:ext uri="{FF2B5EF4-FFF2-40B4-BE49-F238E27FC236}">
                <a16:creationId xmlns:a16="http://schemas.microsoft.com/office/drawing/2014/main" id="{3FFA3CD6-764A-BA9E-E22D-72D47DB8786C}"/>
              </a:ext>
            </a:extLst>
          </p:cNvPr>
          <p:cNvPicPr>
            <a:picLocks noGrp="1" noChangeAspect="1"/>
          </p:cNvPicPr>
          <p:nvPr>
            <p:ph idx="1"/>
          </p:nvPr>
        </p:nvPicPr>
        <p:blipFill>
          <a:blip r:embed="rId2"/>
          <a:stretch>
            <a:fillRect/>
          </a:stretch>
        </p:blipFill>
        <p:spPr>
          <a:xfrm>
            <a:off x="161504" y="2210968"/>
            <a:ext cx="8204200" cy="3403600"/>
          </a:xfrm>
          <a:effectLst>
            <a:outerShdw blurRad="476262" dist="50800" dir="5400000" algn="ctr" rotWithShape="0">
              <a:schemeClr val="accent1"/>
            </a:outerShdw>
          </a:effectLst>
        </p:spPr>
      </p:pic>
      <p:pic>
        <p:nvPicPr>
          <p:cNvPr id="3" name="Picture 2">
            <a:extLst>
              <a:ext uri="{FF2B5EF4-FFF2-40B4-BE49-F238E27FC236}">
                <a16:creationId xmlns:a16="http://schemas.microsoft.com/office/drawing/2014/main" id="{438EE587-565B-424E-E17E-5FDBA90BC5B3}"/>
              </a:ext>
            </a:extLst>
          </p:cNvPr>
          <p:cNvPicPr>
            <a:picLocks noChangeAspect="1"/>
          </p:cNvPicPr>
          <p:nvPr/>
        </p:nvPicPr>
        <p:blipFill>
          <a:blip r:embed="rId3"/>
          <a:stretch>
            <a:fillRect/>
          </a:stretch>
        </p:blipFill>
        <p:spPr>
          <a:xfrm>
            <a:off x="6353931" y="3199448"/>
            <a:ext cx="5838069" cy="3109912"/>
          </a:xfrm>
          <a:prstGeom prst="rect">
            <a:avLst/>
          </a:prstGeom>
          <a:effectLst>
            <a:outerShdw blurRad="379487" dist="50800" dir="5400000" algn="ctr" rotWithShape="0">
              <a:schemeClr val="accent1"/>
            </a:outerShdw>
          </a:effectLst>
        </p:spPr>
      </p:pic>
    </p:spTree>
    <p:extLst>
      <p:ext uri="{BB962C8B-B14F-4D97-AF65-F5344CB8AC3E}">
        <p14:creationId xmlns:p14="http://schemas.microsoft.com/office/powerpoint/2010/main" val="3986713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442C3-F41F-FDF2-3BBC-304716A420B3}"/>
              </a:ext>
            </a:extLst>
          </p:cNvPr>
          <p:cNvSpPr>
            <a:spLocks noGrp="1"/>
          </p:cNvSpPr>
          <p:nvPr>
            <p:ph type="title"/>
          </p:nvPr>
        </p:nvSpPr>
        <p:spPr/>
        <p:txBody>
          <a:bodyPr>
            <a:noAutofit/>
          </a:bodyPr>
          <a:lstStyle/>
          <a:p>
            <a:r>
              <a:rPr lang="en-US" dirty="0">
                <a:solidFill>
                  <a:srgbClr val="000000"/>
                </a:solidFill>
                <a:latin typeface="Avenir Next LT Pro"/>
                <a:ea typeface="Roboto"/>
                <a:cs typeface="Roboto"/>
              </a:rPr>
              <a:t>Assignment: Development of a Pluralism Case Study</a:t>
            </a:r>
            <a:endParaRPr lang="en-US" dirty="0"/>
          </a:p>
        </p:txBody>
      </p:sp>
      <p:sp>
        <p:nvSpPr>
          <p:cNvPr id="3" name="Content Placeholder 2">
            <a:extLst>
              <a:ext uri="{FF2B5EF4-FFF2-40B4-BE49-F238E27FC236}">
                <a16:creationId xmlns:a16="http://schemas.microsoft.com/office/drawing/2014/main" id="{2A32CCE6-BFD6-65DB-28F6-4615E734AE5A}"/>
              </a:ext>
            </a:extLst>
          </p:cNvPr>
          <p:cNvSpPr>
            <a:spLocks noGrp="1"/>
          </p:cNvSpPr>
          <p:nvPr>
            <p:ph idx="1"/>
          </p:nvPr>
        </p:nvSpPr>
        <p:spPr>
          <a:xfrm>
            <a:off x="1115568" y="1990165"/>
            <a:ext cx="10168128" cy="4731310"/>
          </a:xfrm>
        </p:spPr>
        <p:txBody>
          <a:bodyPr>
            <a:normAutofit fontScale="92500" lnSpcReduction="20000"/>
          </a:bodyPr>
          <a:lstStyle/>
          <a:p>
            <a:r>
              <a:rPr lang="en-US" dirty="0">
                <a:solidFill>
                  <a:srgbClr val="000000"/>
                </a:solidFill>
                <a:latin typeface="Avenir Next LT Pro"/>
                <a:ea typeface="Roboto"/>
                <a:cs typeface="Roboto"/>
              </a:rPr>
              <a:t>Students produce a Pluralism Project-style case study</a:t>
            </a:r>
          </a:p>
          <a:p>
            <a:r>
              <a:rPr lang="en-US" dirty="0">
                <a:solidFill>
                  <a:srgbClr val="000000"/>
                </a:solidFill>
                <a:latin typeface="Avenir Next LT Pro"/>
                <a:ea typeface="Roboto"/>
                <a:cs typeface="Roboto"/>
              </a:rPr>
              <a:t>Material drawn from news sources, films, personal experience, family history, etc.</a:t>
            </a:r>
          </a:p>
          <a:p>
            <a:r>
              <a:rPr lang="en-US" dirty="0">
                <a:solidFill>
                  <a:srgbClr val="000000"/>
                </a:solidFill>
                <a:latin typeface="Avenir Next LT Pro"/>
                <a:ea typeface="Roboto"/>
                <a:cs typeface="Roboto"/>
              </a:rPr>
              <a:t>Case study examines the issues related to interreligious encounter that it highlights </a:t>
            </a:r>
          </a:p>
          <a:p>
            <a:r>
              <a:rPr lang="en-US" dirty="0">
                <a:solidFill>
                  <a:srgbClr val="000000"/>
                </a:solidFill>
                <a:latin typeface="Avenir Next LT Pro"/>
                <a:ea typeface="Roboto"/>
                <a:cs typeface="Roboto"/>
              </a:rPr>
              <a:t>A Leadership Analysis examines themes and questions related to leadership studies: </a:t>
            </a:r>
          </a:p>
          <a:p>
            <a:pPr lvl="1"/>
            <a:r>
              <a:rPr lang="en-US" dirty="0">
                <a:solidFill>
                  <a:srgbClr val="000000"/>
                </a:solidFill>
                <a:latin typeface="Avenir Next LT Pro"/>
                <a:ea typeface="Roboto"/>
                <a:cs typeface="Roboto"/>
              </a:rPr>
              <a:t>What leadership qualities and characteristics are displayed in this case? </a:t>
            </a:r>
          </a:p>
          <a:p>
            <a:pPr lvl="1"/>
            <a:r>
              <a:rPr lang="en-US" dirty="0">
                <a:solidFill>
                  <a:srgbClr val="000000"/>
                </a:solidFill>
                <a:latin typeface="Avenir Next LT Pro"/>
                <a:ea typeface="Roboto"/>
                <a:cs typeface="Roboto"/>
              </a:rPr>
              <a:t>Where are leadership deficits? </a:t>
            </a:r>
          </a:p>
          <a:p>
            <a:pPr lvl="1"/>
            <a:r>
              <a:rPr lang="en-US" dirty="0">
                <a:solidFill>
                  <a:srgbClr val="000000"/>
                </a:solidFill>
                <a:latin typeface="Avenir Next LT Pro"/>
                <a:ea typeface="Roboto"/>
                <a:cs typeface="Roboto"/>
              </a:rPr>
              <a:t>What values or commitments derived from the Social Change or Interfaith Leadership model would promote resolution of this conflict? </a:t>
            </a:r>
          </a:p>
        </p:txBody>
      </p:sp>
      <p:sp>
        <p:nvSpPr>
          <p:cNvPr id="4" name="Date Placeholder 3">
            <a:extLst>
              <a:ext uri="{FF2B5EF4-FFF2-40B4-BE49-F238E27FC236}">
                <a16:creationId xmlns:a16="http://schemas.microsoft.com/office/drawing/2014/main" id="{AC00BD15-2B96-572F-39D6-EECA8662C303}"/>
              </a:ext>
            </a:extLst>
          </p:cNvPr>
          <p:cNvSpPr>
            <a:spLocks noGrp="1"/>
          </p:cNvSpPr>
          <p:nvPr>
            <p:ph type="dt" sz="half" idx="10"/>
          </p:nvPr>
        </p:nvSpPr>
        <p:spPr/>
        <p:txBody>
          <a:bodyPr/>
          <a:lstStyle/>
          <a:p>
            <a:fld id="{D54F07E4-2E42-4A21-A526-8CB1F832358D}" type="datetime1">
              <a:rPr lang="en-US"/>
              <a:t>4/2/25</a:t>
            </a:fld>
            <a:endParaRPr lang="en-US"/>
          </a:p>
        </p:txBody>
      </p:sp>
      <p:sp>
        <p:nvSpPr>
          <p:cNvPr id="6" name="Slide Number Placeholder 5">
            <a:extLst>
              <a:ext uri="{FF2B5EF4-FFF2-40B4-BE49-F238E27FC236}">
                <a16:creationId xmlns:a16="http://schemas.microsoft.com/office/drawing/2014/main" id="{AAE22E74-E6A0-69F5-F656-26B0D6EB668D}"/>
              </a:ext>
            </a:extLst>
          </p:cNvPr>
          <p:cNvSpPr>
            <a:spLocks noGrp="1"/>
          </p:cNvSpPr>
          <p:nvPr>
            <p:ph type="sldNum" sz="quarter" idx="12"/>
          </p:nvPr>
        </p:nvSpPr>
        <p:spPr/>
        <p:txBody>
          <a:bodyPr/>
          <a:lstStyle/>
          <a:p>
            <a:fld id="{A65A5C87-DF58-40C8-B092-1DE63DB4547E}" type="slidenum">
              <a:rPr lang="en-US" dirty="0"/>
              <a:t>14</a:t>
            </a:fld>
            <a:endParaRPr lang="en-US"/>
          </a:p>
        </p:txBody>
      </p:sp>
    </p:spTree>
    <p:extLst>
      <p:ext uri="{BB962C8B-B14F-4D97-AF65-F5344CB8AC3E}">
        <p14:creationId xmlns:p14="http://schemas.microsoft.com/office/powerpoint/2010/main" val="226442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l="-1000" r="-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549A1-3953-1BEC-1817-A442094F57C7}"/>
              </a:ext>
            </a:extLst>
          </p:cNvPr>
          <p:cNvSpPr>
            <a:spLocks noGrp="1"/>
          </p:cNvSpPr>
          <p:nvPr>
            <p:ph type="title"/>
          </p:nvPr>
        </p:nvSpPr>
        <p:spPr/>
        <p:txBody>
          <a:bodyPr/>
          <a:lstStyle/>
          <a:p>
            <a:r>
              <a:rPr lang="en-US">
                <a:solidFill>
                  <a:schemeClr val="accent1">
                    <a:lumMod val="75000"/>
                  </a:schemeClr>
                </a:solidFill>
                <a:latin typeface="Avenir Next LT Pro Light"/>
              </a:rPr>
              <a:t>Interreligious Studies as an Emerging Field</a:t>
            </a:r>
          </a:p>
        </p:txBody>
      </p:sp>
      <p:sp>
        <p:nvSpPr>
          <p:cNvPr id="4" name="Content Placeholder 3">
            <a:extLst>
              <a:ext uri="{FF2B5EF4-FFF2-40B4-BE49-F238E27FC236}">
                <a16:creationId xmlns:a16="http://schemas.microsoft.com/office/drawing/2014/main" id="{D2EC8FFF-1AB6-4FEF-1CFF-CC2996433E06}"/>
              </a:ext>
            </a:extLst>
          </p:cNvPr>
          <p:cNvSpPr>
            <a:spLocks noGrp="1"/>
          </p:cNvSpPr>
          <p:nvPr>
            <p:ph sz="half" idx="1"/>
          </p:nvPr>
        </p:nvSpPr>
        <p:spPr>
          <a:xfrm>
            <a:off x="1115568" y="2478024"/>
            <a:ext cx="4959326" cy="3852326"/>
          </a:xfrm>
        </p:spPr>
        <p:txBody>
          <a:bodyPr vert="horz" lIns="91440" tIns="45720" rIns="91440" bIns="45720" rtlCol="0" anchor="t">
            <a:noAutofit/>
          </a:bodyPr>
          <a:lstStyle/>
          <a:p>
            <a:pPr marL="0" indent="0">
              <a:buNone/>
            </a:pPr>
            <a:r>
              <a:rPr lang="en-US" b="1" dirty="0"/>
              <a:t>Critical Theory strand</a:t>
            </a:r>
          </a:p>
          <a:p>
            <a:pPr lvl="1"/>
            <a:r>
              <a:rPr lang="en-US" sz="2800" dirty="0"/>
              <a:t>Focused on understanding the dynamics of interreligious encounter in the context of colonialism, global capitalism, etc.</a:t>
            </a:r>
          </a:p>
        </p:txBody>
      </p:sp>
      <p:sp>
        <p:nvSpPr>
          <p:cNvPr id="5" name="Content Placeholder 4">
            <a:extLst>
              <a:ext uri="{FF2B5EF4-FFF2-40B4-BE49-F238E27FC236}">
                <a16:creationId xmlns:a16="http://schemas.microsoft.com/office/drawing/2014/main" id="{E421023A-AC4D-03A2-C3BB-43373C23D7AA}"/>
              </a:ext>
            </a:extLst>
          </p:cNvPr>
          <p:cNvSpPr>
            <a:spLocks noGrp="1"/>
          </p:cNvSpPr>
          <p:nvPr>
            <p:ph sz="half" idx="2"/>
          </p:nvPr>
        </p:nvSpPr>
        <p:spPr/>
        <p:txBody>
          <a:bodyPr vert="horz" lIns="91440" tIns="45720" rIns="91440" bIns="45720" rtlCol="0" anchor="t">
            <a:normAutofit/>
          </a:bodyPr>
          <a:lstStyle/>
          <a:p>
            <a:pPr marL="0" indent="0">
              <a:buNone/>
            </a:pPr>
            <a:r>
              <a:rPr lang="en-US" b="1" dirty="0"/>
              <a:t>Normative strand</a:t>
            </a:r>
          </a:p>
          <a:p>
            <a:pPr lvl="1"/>
            <a:r>
              <a:rPr lang="en-US" sz="2800" dirty="0"/>
              <a:t>Focused on training of leaders to promote interreligious cooperation for social change</a:t>
            </a:r>
          </a:p>
        </p:txBody>
      </p:sp>
    </p:spTree>
    <p:extLst>
      <p:ext uri="{BB962C8B-B14F-4D97-AF65-F5344CB8AC3E}">
        <p14:creationId xmlns:p14="http://schemas.microsoft.com/office/powerpoint/2010/main" val="3417502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l="-1000" r="-1000"/>
          </a:stretch>
        </a:blipFill>
        <a:effectLst/>
      </p:bgPr>
    </p:bg>
    <p:spTree>
      <p:nvGrpSpPr>
        <p:cNvPr id="1" name="">
          <a:extLst>
            <a:ext uri="{FF2B5EF4-FFF2-40B4-BE49-F238E27FC236}">
              <a16:creationId xmlns:a16="http://schemas.microsoft.com/office/drawing/2014/main" id="{6D1840CD-0D02-6DA5-BECD-CC68FC63AE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7CF26C-8277-68D2-1979-8B91FADB7B9E}"/>
              </a:ext>
            </a:extLst>
          </p:cNvPr>
          <p:cNvSpPr>
            <a:spLocks noGrp="1"/>
          </p:cNvSpPr>
          <p:nvPr>
            <p:ph type="title"/>
          </p:nvPr>
        </p:nvSpPr>
        <p:spPr/>
        <p:txBody>
          <a:bodyPr/>
          <a:lstStyle/>
          <a:p>
            <a:r>
              <a:rPr lang="en-US">
                <a:latin typeface="Avenir Next LT Pro Light"/>
              </a:rPr>
              <a:t>Interreligious Studies as an Emerging Field</a:t>
            </a:r>
          </a:p>
        </p:txBody>
      </p:sp>
      <p:pic>
        <p:nvPicPr>
          <p:cNvPr id="3" name="Picture 2" descr="A book cover of a book&#10;&#10;AI-generated content may be incorrect.">
            <a:extLst>
              <a:ext uri="{FF2B5EF4-FFF2-40B4-BE49-F238E27FC236}">
                <a16:creationId xmlns:a16="http://schemas.microsoft.com/office/drawing/2014/main" id="{0D8E3B73-EE4D-E2E4-5EBC-B614E5B2EA30}"/>
              </a:ext>
            </a:extLst>
          </p:cNvPr>
          <p:cNvPicPr>
            <a:picLocks noChangeAspect="1"/>
          </p:cNvPicPr>
          <p:nvPr/>
        </p:nvPicPr>
        <p:blipFill>
          <a:blip r:embed="rId3"/>
          <a:stretch>
            <a:fillRect/>
          </a:stretch>
        </p:blipFill>
        <p:spPr>
          <a:xfrm>
            <a:off x="1119094" y="2467484"/>
            <a:ext cx="2736342" cy="4114800"/>
          </a:xfrm>
          <a:prstGeom prst="rect">
            <a:avLst/>
          </a:prstGeom>
        </p:spPr>
      </p:pic>
      <p:pic>
        <p:nvPicPr>
          <p:cNvPr id="7" name="Picture 6" descr="Interfaith Leadership by Eboo Patel">
            <a:extLst>
              <a:ext uri="{FF2B5EF4-FFF2-40B4-BE49-F238E27FC236}">
                <a16:creationId xmlns:a16="http://schemas.microsoft.com/office/drawing/2014/main" id="{BFA69843-D62E-5B87-7443-00AF9FFD8C45}"/>
              </a:ext>
            </a:extLst>
          </p:cNvPr>
          <p:cNvPicPr>
            <a:picLocks noChangeAspect="1"/>
          </p:cNvPicPr>
          <p:nvPr/>
        </p:nvPicPr>
        <p:blipFill>
          <a:blip r:embed="rId4"/>
          <a:stretch>
            <a:fillRect/>
          </a:stretch>
        </p:blipFill>
        <p:spPr>
          <a:xfrm>
            <a:off x="4826480" y="2470030"/>
            <a:ext cx="2740324" cy="4117675"/>
          </a:xfrm>
          <a:prstGeom prst="rect">
            <a:avLst/>
          </a:prstGeom>
        </p:spPr>
      </p:pic>
      <p:pic>
        <p:nvPicPr>
          <p:cNvPr id="10" name="Content Placeholder 9" descr="Everyday Encounters: Humanizing Dialogue in Theory and Practice">
            <a:extLst>
              <a:ext uri="{FF2B5EF4-FFF2-40B4-BE49-F238E27FC236}">
                <a16:creationId xmlns:a16="http://schemas.microsoft.com/office/drawing/2014/main" id="{317E4286-1B7C-F604-AE23-A3DB1EB80BC2}"/>
              </a:ext>
            </a:extLst>
          </p:cNvPr>
          <p:cNvPicPr>
            <a:picLocks noGrp="1" noChangeAspect="1"/>
          </p:cNvPicPr>
          <p:nvPr>
            <p:ph sz="half" idx="2"/>
          </p:nvPr>
        </p:nvPicPr>
        <p:blipFill>
          <a:blip r:embed="rId5"/>
          <a:stretch>
            <a:fillRect/>
          </a:stretch>
        </p:blipFill>
        <p:spPr>
          <a:xfrm>
            <a:off x="8671093" y="2470899"/>
            <a:ext cx="2616135" cy="4111056"/>
          </a:xfrm>
        </p:spPr>
      </p:pic>
    </p:spTree>
    <p:extLst>
      <p:ext uri="{BB962C8B-B14F-4D97-AF65-F5344CB8AC3E}">
        <p14:creationId xmlns:p14="http://schemas.microsoft.com/office/powerpoint/2010/main" val="2210743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l="-1000" r="-1000"/>
          </a:stretch>
        </a:blipFill>
        <a:effectLst/>
      </p:bgPr>
    </p:bg>
    <p:spTree>
      <p:nvGrpSpPr>
        <p:cNvPr id="1" name="">
          <a:extLst>
            <a:ext uri="{FF2B5EF4-FFF2-40B4-BE49-F238E27FC236}">
              <a16:creationId xmlns:a16="http://schemas.microsoft.com/office/drawing/2014/main" id="{6A6097F9-50D8-B95D-A5CD-A20B0C275C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AC97A0-AF29-2CD4-0384-870267858FE2}"/>
              </a:ext>
            </a:extLst>
          </p:cNvPr>
          <p:cNvSpPr>
            <a:spLocks noGrp="1"/>
          </p:cNvSpPr>
          <p:nvPr>
            <p:ph type="title"/>
          </p:nvPr>
        </p:nvSpPr>
        <p:spPr/>
        <p:txBody>
          <a:bodyPr/>
          <a:lstStyle/>
          <a:p>
            <a:r>
              <a:rPr lang="en-US">
                <a:latin typeface="Avenir Next LT Pro Light"/>
              </a:rPr>
              <a:t>Interreligious Studies as an Emerging Field</a:t>
            </a:r>
          </a:p>
        </p:txBody>
      </p:sp>
      <p:pic>
        <p:nvPicPr>
          <p:cNvPr id="4" name="Picture 3" descr="A cover of a magazine&#10;&#10;AI-generated content may be incorrect.">
            <a:extLst>
              <a:ext uri="{FF2B5EF4-FFF2-40B4-BE49-F238E27FC236}">
                <a16:creationId xmlns:a16="http://schemas.microsoft.com/office/drawing/2014/main" id="{0764BB70-19FE-7437-6BBB-460F48C4971D}"/>
              </a:ext>
            </a:extLst>
          </p:cNvPr>
          <p:cNvPicPr>
            <a:picLocks noChangeAspect="1"/>
          </p:cNvPicPr>
          <p:nvPr/>
        </p:nvPicPr>
        <p:blipFill>
          <a:blip r:embed="rId3"/>
          <a:stretch>
            <a:fillRect/>
          </a:stretch>
        </p:blipFill>
        <p:spPr>
          <a:xfrm>
            <a:off x="1250829" y="2214112"/>
            <a:ext cx="3177398" cy="4615133"/>
          </a:xfrm>
          <a:prstGeom prst="rect">
            <a:avLst/>
          </a:prstGeom>
        </p:spPr>
      </p:pic>
      <p:pic>
        <p:nvPicPr>
          <p:cNvPr id="8" name="Content Placeholder 7" descr="A book cover with clouds&#10;&#10;AI-generated content may be incorrect.">
            <a:extLst>
              <a:ext uri="{FF2B5EF4-FFF2-40B4-BE49-F238E27FC236}">
                <a16:creationId xmlns:a16="http://schemas.microsoft.com/office/drawing/2014/main" id="{0A442595-8514-1674-8C8F-021D42D7734B}"/>
              </a:ext>
            </a:extLst>
          </p:cNvPr>
          <p:cNvPicPr>
            <a:picLocks noGrp="1" noChangeAspect="1"/>
          </p:cNvPicPr>
          <p:nvPr>
            <p:ph sz="half" idx="2"/>
          </p:nvPr>
        </p:nvPicPr>
        <p:blipFill>
          <a:blip r:embed="rId4"/>
          <a:stretch>
            <a:fillRect/>
          </a:stretch>
        </p:blipFill>
        <p:spPr>
          <a:xfrm>
            <a:off x="4919354" y="2161787"/>
            <a:ext cx="3132216" cy="4585507"/>
          </a:xfrm>
        </p:spPr>
      </p:pic>
      <p:pic>
        <p:nvPicPr>
          <p:cNvPr id="9" name="Picture 8" descr="A page of a book&#10;&#10;AI-generated content may be incorrect.">
            <a:extLst>
              <a:ext uri="{FF2B5EF4-FFF2-40B4-BE49-F238E27FC236}">
                <a16:creationId xmlns:a16="http://schemas.microsoft.com/office/drawing/2014/main" id="{B775B34A-E6FA-3F23-16A1-B79AB3065316}"/>
              </a:ext>
            </a:extLst>
          </p:cNvPr>
          <p:cNvPicPr>
            <a:picLocks noChangeAspect="1"/>
          </p:cNvPicPr>
          <p:nvPr/>
        </p:nvPicPr>
        <p:blipFill>
          <a:blip r:embed="rId5"/>
          <a:stretch>
            <a:fillRect/>
          </a:stretch>
        </p:blipFill>
        <p:spPr>
          <a:xfrm>
            <a:off x="8561314" y="2127847"/>
            <a:ext cx="3149449" cy="4615134"/>
          </a:xfrm>
          <a:prstGeom prst="rect">
            <a:avLst/>
          </a:prstGeom>
        </p:spPr>
      </p:pic>
    </p:spTree>
    <p:extLst>
      <p:ext uri="{BB962C8B-B14F-4D97-AF65-F5344CB8AC3E}">
        <p14:creationId xmlns:p14="http://schemas.microsoft.com/office/powerpoint/2010/main" val="4152510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788E2B-0555-A053-41B6-2D4C541D0E3F}"/>
              </a:ext>
            </a:extLst>
          </p:cNvPr>
          <p:cNvSpPr>
            <a:spLocks noGrp="1"/>
          </p:cNvSpPr>
          <p:nvPr>
            <p:ph type="title"/>
          </p:nvPr>
        </p:nvSpPr>
        <p:spPr/>
        <p:txBody>
          <a:bodyPr/>
          <a:lstStyle/>
          <a:p>
            <a:r>
              <a:rPr lang="en-US">
                <a:latin typeface="Avenir Next LT Pro Light"/>
              </a:rPr>
              <a:t>Interreligious </a:t>
            </a:r>
            <a:r>
              <a:rPr lang="en-US"/>
              <a:t>Studies at Elon</a:t>
            </a:r>
          </a:p>
        </p:txBody>
      </p:sp>
      <p:sp>
        <p:nvSpPr>
          <p:cNvPr id="6" name="Content Placeholder 5">
            <a:extLst>
              <a:ext uri="{FF2B5EF4-FFF2-40B4-BE49-F238E27FC236}">
                <a16:creationId xmlns:a16="http://schemas.microsoft.com/office/drawing/2014/main" id="{ADB88FAD-7F5D-EE87-1BC8-1C28540C1237}"/>
              </a:ext>
            </a:extLst>
          </p:cNvPr>
          <p:cNvSpPr>
            <a:spLocks noGrp="1"/>
          </p:cNvSpPr>
          <p:nvPr>
            <p:ph idx="1"/>
          </p:nvPr>
        </p:nvSpPr>
        <p:spPr/>
        <p:txBody>
          <a:bodyPr/>
          <a:lstStyle/>
          <a:p>
            <a:r>
              <a:rPr lang="en-US" dirty="0"/>
              <a:t>Interdisciplinary minor that includes courses in ARH, HIS, GEO, ENG, PLS, SPN, and more</a:t>
            </a:r>
          </a:p>
          <a:p>
            <a:r>
              <a:rPr lang="en-US" dirty="0"/>
              <a:t>One of the country’s first academic programs in the field</a:t>
            </a:r>
          </a:p>
          <a:p>
            <a:r>
              <a:rPr lang="en-US" dirty="0"/>
              <a:t>Capstone: REL 3110 Interreligious Encounters and Social Change (Instructors: Brian Pennington and Helen Orr)</a:t>
            </a:r>
          </a:p>
          <a:p>
            <a:endParaRPr lang="en-US" dirty="0"/>
          </a:p>
        </p:txBody>
      </p:sp>
    </p:spTree>
    <p:extLst>
      <p:ext uri="{BB962C8B-B14F-4D97-AF65-F5344CB8AC3E}">
        <p14:creationId xmlns:p14="http://schemas.microsoft.com/office/powerpoint/2010/main" val="3535350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5893F03-8025-4D9F-1866-7FFEA9DDA2D9}"/>
              </a:ext>
            </a:extLst>
          </p:cNvPr>
          <p:cNvSpPr>
            <a:spLocks noGrp="1"/>
          </p:cNvSpPr>
          <p:nvPr>
            <p:ph type="title"/>
          </p:nvPr>
        </p:nvSpPr>
        <p:spPr/>
        <p:txBody>
          <a:bodyPr>
            <a:noAutofit/>
          </a:bodyPr>
          <a:lstStyle/>
          <a:p>
            <a:r>
              <a:rPr lang="en-US">
                <a:latin typeface="Avenir Next LT Pro Light"/>
              </a:rPr>
              <a:t>REL 3110: Interreligious Encounters and Social Change</a:t>
            </a:r>
          </a:p>
        </p:txBody>
      </p:sp>
      <p:sp>
        <p:nvSpPr>
          <p:cNvPr id="8" name="Content Placeholder 7">
            <a:extLst>
              <a:ext uri="{FF2B5EF4-FFF2-40B4-BE49-F238E27FC236}">
                <a16:creationId xmlns:a16="http://schemas.microsoft.com/office/drawing/2014/main" id="{650F7869-73ED-C7CD-C35E-74D4A15A159E}"/>
              </a:ext>
            </a:extLst>
          </p:cNvPr>
          <p:cNvSpPr>
            <a:spLocks noGrp="1"/>
          </p:cNvSpPr>
          <p:nvPr>
            <p:ph idx="1"/>
          </p:nvPr>
        </p:nvSpPr>
        <p:spPr>
          <a:xfrm>
            <a:off x="597984" y="2206708"/>
            <a:ext cx="10865428" cy="3902647"/>
          </a:xfrm>
        </p:spPr>
        <p:txBody>
          <a:bodyPr vert="horz" lIns="91440" tIns="45720" rIns="91440" bIns="45720" rtlCol="0" anchor="t">
            <a:normAutofit fontScale="70000" lnSpcReduction="20000"/>
          </a:bodyPr>
          <a:lstStyle/>
          <a:p>
            <a:pPr>
              <a:lnSpc>
                <a:spcPct val="170000"/>
              </a:lnSpc>
              <a:buNone/>
            </a:pPr>
            <a:r>
              <a:rPr lang="en-US" u="sng" dirty="0">
                <a:effectLst/>
                <a:latin typeface="Avenir Next LT Pro"/>
              </a:rPr>
              <a:t>Course Description (revised)</a:t>
            </a:r>
            <a:endParaRPr lang="en-US" dirty="0">
              <a:effectLst/>
              <a:latin typeface="Avenir Next LT Pro"/>
            </a:endParaRPr>
          </a:p>
          <a:p>
            <a:pPr marL="0" indent="0">
              <a:lnSpc>
                <a:spcPct val="170000"/>
              </a:lnSpc>
              <a:buNone/>
            </a:pPr>
            <a:r>
              <a:rPr lang="en-US" dirty="0">
                <a:effectLst/>
                <a:latin typeface="Avenir Next LT Pro"/>
              </a:rPr>
              <a:t>This course draws from the emerging field of interfaith studies and aims to bring theoretical models for understanding the nature and consequences of interreligious encounter into dialogue with a) data from historical and contemporary instances of encounter, and b) major frameworks for understanding leadership. It will provide students a historical scaffolding for examining the encounter of religious traditions over time, familiarize them with typologies of encounter, and help them think critically about the nature of pluralism, tolerance, and interfaith leadership.</a:t>
            </a:r>
            <a:r>
              <a:rPr lang="en-US" dirty="0">
                <a:effectLst/>
                <a:latin typeface="Avenir Next LT Pro"/>
                <a:cs typeface="Helvetica"/>
              </a:rPr>
              <a:t> </a:t>
            </a:r>
            <a:endParaRPr lang="en-US" dirty="0"/>
          </a:p>
        </p:txBody>
      </p:sp>
      <p:sp>
        <p:nvSpPr>
          <p:cNvPr id="4" name="Date Placeholder 3">
            <a:extLst>
              <a:ext uri="{FF2B5EF4-FFF2-40B4-BE49-F238E27FC236}">
                <a16:creationId xmlns:a16="http://schemas.microsoft.com/office/drawing/2014/main" id="{E0E2CA73-4074-6A9C-B1FB-4E5DA80DBF0C}"/>
              </a:ext>
            </a:extLst>
          </p:cNvPr>
          <p:cNvSpPr>
            <a:spLocks noGrp="1"/>
          </p:cNvSpPr>
          <p:nvPr>
            <p:ph type="dt" sz="half" idx="10"/>
          </p:nvPr>
        </p:nvSpPr>
        <p:spPr/>
        <p:txBody>
          <a:bodyPr/>
          <a:lstStyle/>
          <a:p>
            <a:fld id="{A2CAE536-07DF-A948-B34D-473CC734385F}" type="datetime1">
              <a:rPr lang="en-US" smtClean="0"/>
              <a:t>4/2/25</a:t>
            </a:fld>
            <a:endParaRPr lang="en-US"/>
          </a:p>
        </p:txBody>
      </p:sp>
    </p:spTree>
    <p:extLst>
      <p:ext uri="{BB962C8B-B14F-4D97-AF65-F5344CB8AC3E}">
        <p14:creationId xmlns:p14="http://schemas.microsoft.com/office/powerpoint/2010/main" val="2197707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E39EE-5CD9-5B72-2E79-57BF94D32541}"/>
              </a:ext>
            </a:extLst>
          </p:cNvPr>
          <p:cNvSpPr>
            <a:spLocks noGrp="1"/>
          </p:cNvSpPr>
          <p:nvPr>
            <p:ph type="title"/>
          </p:nvPr>
        </p:nvSpPr>
        <p:spPr/>
        <p:txBody>
          <a:bodyPr/>
          <a:lstStyle/>
          <a:p>
            <a:r>
              <a:rPr lang="en-US">
                <a:latin typeface="Avenir Next LT Pro Light"/>
              </a:rPr>
              <a:t>Course Objectives</a:t>
            </a:r>
          </a:p>
        </p:txBody>
      </p:sp>
      <p:sp>
        <p:nvSpPr>
          <p:cNvPr id="3" name="Content Placeholder 2">
            <a:extLst>
              <a:ext uri="{FF2B5EF4-FFF2-40B4-BE49-F238E27FC236}">
                <a16:creationId xmlns:a16="http://schemas.microsoft.com/office/drawing/2014/main" id="{1B470B99-15A9-8B5A-A364-4B056E7449CC}"/>
              </a:ext>
            </a:extLst>
          </p:cNvPr>
          <p:cNvSpPr>
            <a:spLocks noGrp="1"/>
          </p:cNvSpPr>
          <p:nvPr>
            <p:ph idx="1"/>
          </p:nvPr>
        </p:nvSpPr>
        <p:spPr/>
        <p:txBody>
          <a:bodyPr/>
          <a:lstStyle/>
          <a:p>
            <a:r>
              <a:rPr lang="en-US"/>
              <a:t>Students will produce nuanced reflections on ways that religious traditions and religious communities have interacted with other religious traditions and communities throughout history. </a:t>
            </a:r>
          </a:p>
          <a:p>
            <a:r>
              <a:rPr lang="en-US"/>
              <a:t>Students will critique existing models for understanding and facilitating interreligious engagement and offer constructive suggestions for improving these models. </a:t>
            </a:r>
          </a:p>
          <a:p>
            <a:pPr marL="0" indent="0">
              <a:buNone/>
            </a:pPr>
            <a:endParaRPr lang="en-US"/>
          </a:p>
        </p:txBody>
      </p:sp>
      <p:sp>
        <p:nvSpPr>
          <p:cNvPr id="4" name="Date Placeholder 3">
            <a:extLst>
              <a:ext uri="{FF2B5EF4-FFF2-40B4-BE49-F238E27FC236}">
                <a16:creationId xmlns:a16="http://schemas.microsoft.com/office/drawing/2014/main" id="{31DA1E9C-9C97-B275-AF2D-81FF43589297}"/>
              </a:ext>
            </a:extLst>
          </p:cNvPr>
          <p:cNvSpPr>
            <a:spLocks noGrp="1"/>
          </p:cNvSpPr>
          <p:nvPr>
            <p:ph type="dt" sz="half" idx="10"/>
          </p:nvPr>
        </p:nvSpPr>
        <p:spPr/>
        <p:txBody>
          <a:bodyPr/>
          <a:lstStyle/>
          <a:p>
            <a:fld id="{A5336B75-82B0-624D-A71C-6E345EEE6728}" type="datetime1">
              <a:rPr lang="en-US" smtClean="0"/>
              <a:t>4/2/25</a:t>
            </a:fld>
            <a:endParaRPr lang="en-US"/>
          </a:p>
        </p:txBody>
      </p:sp>
      <p:sp>
        <p:nvSpPr>
          <p:cNvPr id="5" name="Footer Placeholder 4">
            <a:extLst>
              <a:ext uri="{FF2B5EF4-FFF2-40B4-BE49-F238E27FC236}">
                <a16:creationId xmlns:a16="http://schemas.microsoft.com/office/drawing/2014/main" id="{DB5BC00C-FF5B-5DE1-CF6B-74038C9B2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F23C17-173D-67F7-4393-4D879465936D}"/>
              </a:ext>
            </a:extLst>
          </p:cNvPr>
          <p:cNvSpPr>
            <a:spLocks noGrp="1"/>
          </p:cNvSpPr>
          <p:nvPr>
            <p:ph type="sldNum" sz="quarter" idx="12"/>
          </p:nvPr>
        </p:nvSpPr>
        <p:spPr/>
        <p:txBody>
          <a:bodyPr/>
          <a:lstStyle/>
          <a:p>
            <a:fld id="{A65A5C87-DF58-40C8-B092-1DE63DB4547E}" type="slidenum">
              <a:rPr lang="en-US" smtClean="0"/>
              <a:t>7</a:t>
            </a:fld>
            <a:endParaRPr lang="en-US"/>
          </a:p>
        </p:txBody>
      </p:sp>
    </p:spTree>
    <p:extLst>
      <p:ext uri="{BB962C8B-B14F-4D97-AF65-F5344CB8AC3E}">
        <p14:creationId xmlns:p14="http://schemas.microsoft.com/office/powerpoint/2010/main" val="931131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5DE888C-99A9-6BFE-A339-4EF84D58A703}"/>
              </a:ext>
            </a:extLst>
          </p:cNvPr>
          <p:cNvSpPr>
            <a:spLocks noGrp="1"/>
          </p:cNvSpPr>
          <p:nvPr>
            <p:ph type="dt" sz="half" idx="10"/>
          </p:nvPr>
        </p:nvSpPr>
        <p:spPr/>
        <p:txBody>
          <a:bodyPr/>
          <a:lstStyle/>
          <a:p>
            <a:fld id="{28614D06-DB1F-5240-91A1-AE15F753B3A1}" type="datetime1">
              <a:rPr lang="en-US" smtClean="0"/>
              <a:t>4/2/25</a:t>
            </a:fld>
            <a:endParaRPr lang="en-US"/>
          </a:p>
        </p:txBody>
      </p:sp>
      <p:sp>
        <p:nvSpPr>
          <p:cNvPr id="5" name="Footer Placeholder 4">
            <a:extLst>
              <a:ext uri="{FF2B5EF4-FFF2-40B4-BE49-F238E27FC236}">
                <a16:creationId xmlns:a16="http://schemas.microsoft.com/office/drawing/2014/main" id="{F227CC92-9797-2394-06B2-AF6A0569A1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7D5732-73FA-00D9-C486-D851D098972D}"/>
              </a:ext>
            </a:extLst>
          </p:cNvPr>
          <p:cNvSpPr>
            <a:spLocks noGrp="1"/>
          </p:cNvSpPr>
          <p:nvPr>
            <p:ph type="sldNum" sz="quarter" idx="12"/>
          </p:nvPr>
        </p:nvSpPr>
        <p:spPr/>
        <p:txBody>
          <a:bodyPr/>
          <a:lstStyle/>
          <a:p>
            <a:fld id="{A65A5C87-DF58-40C8-B092-1DE63DB4547E}" type="slidenum">
              <a:rPr lang="en-US" smtClean="0"/>
              <a:t>8</a:t>
            </a:fld>
            <a:endParaRPr lang="en-US"/>
          </a:p>
        </p:txBody>
      </p:sp>
      <p:pic>
        <p:nvPicPr>
          <p:cNvPr id="8" name="Picture 7" descr="A person sitting in a library&#10;&#10;AI-generated content may be incorrect.">
            <a:extLst>
              <a:ext uri="{FF2B5EF4-FFF2-40B4-BE49-F238E27FC236}">
                <a16:creationId xmlns:a16="http://schemas.microsoft.com/office/drawing/2014/main" id="{E72ADE96-A758-11AB-4E52-6460BC2174C7}"/>
              </a:ext>
            </a:extLst>
          </p:cNvPr>
          <p:cNvPicPr>
            <a:picLocks noChangeAspect="1"/>
          </p:cNvPicPr>
          <p:nvPr/>
        </p:nvPicPr>
        <p:blipFill>
          <a:blip r:embed="rId2"/>
          <a:stretch>
            <a:fillRect/>
          </a:stretch>
        </p:blipFill>
        <p:spPr>
          <a:xfrm>
            <a:off x="102618" y="0"/>
            <a:ext cx="12089382" cy="6916712"/>
          </a:xfrm>
          <a:prstGeom prst="rect">
            <a:avLst/>
          </a:prstGeom>
        </p:spPr>
      </p:pic>
    </p:spTree>
    <p:extLst>
      <p:ext uri="{BB962C8B-B14F-4D97-AF65-F5344CB8AC3E}">
        <p14:creationId xmlns:p14="http://schemas.microsoft.com/office/powerpoint/2010/main" val="4278656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63F1EA-16CE-D5CD-2BDB-A1D5F582B493}"/>
              </a:ext>
            </a:extLst>
          </p:cNvPr>
          <p:cNvSpPr>
            <a:spLocks noGrp="1"/>
          </p:cNvSpPr>
          <p:nvPr>
            <p:ph type="title"/>
          </p:nvPr>
        </p:nvSpPr>
        <p:spPr>
          <a:xfrm>
            <a:off x="868680" y="1709927"/>
            <a:ext cx="3099816" cy="3816229"/>
          </a:xfrm>
        </p:spPr>
        <p:txBody>
          <a:bodyPr>
            <a:normAutofit/>
          </a:bodyPr>
          <a:lstStyle/>
          <a:p>
            <a:r>
              <a:rPr lang="en-US" sz="4000">
                <a:latin typeface="Avenir Next LT Pro Light"/>
              </a:rPr>
              <a:t>Religious Diversity in Greater Boston</a:t>
            </a:r>
          </a:p>
        </p:txBody>
      </p:sp>
      <p:sp>
        <p:nvSpPr>
          <p:cNvPr id="2" name="Date Placeholder 1">
            <a:extLst>
              <a:ext uri="{FF2B5EF4-FFF2-40B4-BE49-F238E27FC236}">
                <a16:creationId xmlns:a16="http://schemas.microsoft.com/office/drawing/2014/main" id="{D463D322-BFB8-7CAA-C810-9CF39A89C7A2}"/>
              </a:ext>
            </a:extLst>
          </p:cNvPr>
          <p:cNvSpPr>
            <a:spLocks noGrp="1"/>
          </p:cNvSpPr>
          <p:nvPr>
            <p:ph type="dt" sz="half" idx="10"/>
          </p:nvPr>
        </p:nvSpPr>
        <p:spPr/>
        <p:txBody>
          <a:bodyPr/>
          <a:lstStyle/>
          <a:p>
            <a:fld id="{752C1F73-5A98-3546-859E-2469D5F3B20A}" type="datetime1">
              <a:rPr lang="en-US" smtClean="0"/>
              <a:t>4/2/25</a:t>
            </a:fld>
            <a:endParaRPr lang="en-US"/>
          </a:p>
        </p:txBody>
      </p:sp>
      <p:sp>
        <p:nvSpPr>
          <p:cNvPr id="3" name="Footer Placeholder 2">
            <a:extLst>
              <a:ext uri="{FF2B5EF4-FFF2-40B4-BE49-F238E27FC236}">
                <a16:creationId xmlns:a16="http://schemas.microsoft.com/office/drawing/2014/main" id="{9F828244-8749-F1B5-A739-1A6B754382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E7D3C5-2A75-FC96-2E33-D1D89338D289}"/>
              </a:ext>
            </a:extLst>
          </p:cNvPr>
          <p:cNvSpPr>
            <a:spLocks noGrp="1"/>
          </p:cNvSpPr>
          <p:nvPr>
            <p:ph type="sldNum" sz="quarter" idx="12"/>
          </p:nvPr>
        </p:nvSpPr>
        <p:spPr/>
        <p:txBody>
          <a:bodyPr/>
          <a:lstStyle/>
          <a:p>
            <a:fld id="{A65A5C87-DF58-40C8-B092-1DE63DB4547E}" type="slidenum">
              <a:rPr lang="en-US" smtClean="0"/>
              <a:t>9</a:t>
            </a:fld>
            <a:endParaRPr lang="en-US"/>
          </a:p>
        </p:txBody>
      </p:sp>
      <p:pic>
        <p:nvPicPr>
          <p:cNvPr id="1026" name="Picture 2">
            <a:extLst>
              <a:ext uri="{FF2B5EF4-FFF2-40B4-BE49-F238E27FC236}">
                <a16:creationId xmlns:a16="http://schemas.microsoft.com/office/drawing/2014/main" id="{3BABA81C-1920-997B-549A-7B25EEADE4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6966" y="22499"/>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127351"/>
      </p:ext>
    </p:extLst>
  </p:cSld>
  <p:clrMapOvr>
    <a:masterClrMapping/>
  </p:clrMapOvr>
</p:sld>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ccentBoxVTI">
      <a:majorFont>
        <a:latin typeface="Avenir Next LT Pro"/>
        <a:ea typeface=""/>
        <a:cs typeface=""/>
      </a:majorFont>
      <a:minorFont>
        <a:latin typeface="Avenir Next LT Pro"/>
        <a:ea typeface=""/>
        <a:cs typeface=""/>
      </a:minorFont>
    </a:fontScheme>
    <a:fmtScheme name="AccentBox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F4FE582F-5DDE-4E50-A331-B77FB79D7361}" vid="{42624B42-66F4-4B9A-A3DB-EB561F16279A}"/>
    </a:ext>
  </a:extLst>
</a:theme>
</file>

<file path=docProps/app.xml><?xml version="1.0" encoding="utf-8"?>
<Properties xmlns="http://schemas.openxmlformats.org/officeDocument/2006/extended-properties" xmlns:vt="http://schemas.openxmlformats.org/officeDocument/2006/docPropsVTypes">
  <TotalTime>878</TotalTime>
  <Words>480</Words>
  <Application>Microsoft Macintosh PowerPoint</Application>
  <PresentationFormat>Widescreen</PresentationFormat>
  <Paragraphs>60</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Avenir Next LT Pro</vt:lpstr>
      <vt:lpstr>Avenir Next LT Pro Light</vt:lpstr>
      <vt:lpstr>AccentBoxVTI</vt:lpstr>
      <vt:lpstr>Fostering Interfaith Leadership</vt:lpstr>
      <vt:lpstr>Interreligious Studies as an Emerging Field</vt:lpstr>
      <vt:lpstr>Interreligious Studies as an Emerging Field</vt:lpstr>
      <vt:lpstr>Interreligious Studies as an Emerging Field</vt:lpstr>
      <vt:lpstr>Interreligious Studies at Elon</vt:lpstr>
      <vt:lpstr>REL 3110: Interreligious Encounters and Social Change</vt:lpstr>
      <vt:lpstr>Course Objectives</vt:lpstr>
      <vt:lpstr>PowerPoint Presentation</vt:lpstr>
      <vt:lpstr>Religious Diversity in Greater Boston</vt:lpstr>
      <vt:lpstr>Leadership Faculty Scholars Project</vt:lpstr>
      <vt:lpstr>Assignment: Profile of an Interfaith Leader</vt:lpstr>
      <vt:lpstr>Assignment: Profile of an Interfaith Leader</vt:lpstr>
      <vt:lpstr>Assignment: Development of a Pluralism Case Study</vt:lpstr>
      <vt:lpstr>Assignment: Development of a Pluralism Case Study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Brian Pennington</dc:creator>
  <cp:lastModifiedBy>Brian Pennington</cp:lastModifiedBy>
  <cp:revision>26</cp:revision>
  <dcterms:created xsi:type="dcterms:W3CDTF">2025-03-25T14:49:08Z</dcterms:created>
  <dcterms:modified xsi:type="dcterms:W3CDTF">2025-04-03T11:56:03Z</dcterms:modified>
</cp:coreProperties>
</file>