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</p:sldIdLst>
  <p:sldSz cx="18288000" cy="10287000"/>
  <p:notesSz cx="6858000" cy="9144000"/>
  <p:embeddedFontLst>
    <p:embeddedFont>
      <p:font typeface="Poppins Bold" panose="020B0604020202020204" charset="0"/>
      <p:regular r:id="rId5"/>
      <p:bold r:id="rId6"/>
    </p:embeddedFont>
    <p:embeddedFont>
      <p:font typeface="Raleway Bold" panose="020B0604020202020204" charset="0"/>
      <p:regular r:id="rId7"/>
      <p:bold r:id="rId8"/>
    </p:embeddedFont>
    <p:embeddedFont>
      <p:font typeface="Raleway Bold Italics" panose="020B0604020202020204" charset="0"/>
      <p:regular r:id="rId9"/>
    </p:embeddedFont>
    <p:embeddedFont>
      <p:font typeface="Raleway Medium" pitchFamily="2" charset="0"/>
      <p:regular r:id="rId10"/>
      <p:italic r:id="rId11"/>
    </p:embeddedFont>
    <p:embeddedFont>
      <p:font typeface="Raleway Semi-Bold" panose="020B0604020202020204" charset="0"/>
      <p:regular r:id="rId12"/>
    </p:embeddedFont>
    <p:embeddedFont>
      <p:font typeface="Raleway Semi-Bold Italics" panose="020B0604020202020204" charset="0"/>
      <p:regular r:id="rId13"/>
    </p:embeddedFont>
    <p:embeddedFont>
      <p:font typeface="Raleway Ultra-Bold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A510"/>
    <a:srgbClr val="B741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7EC336-965A-DDFC-2240-D9770A4F16A1}" v="5" dt="2026-08-18T15:14:06.330"/>
    <p1510:client id="{6C292C0C-661D-43A0-A072-EAFB7D3EC750}" v="26" dt="2026-08-18T15:14:32.4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78" y="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presProps" Target="presProps.xml"/><Relationship Id="rId10" Type="http://schemas.openxmlformats.org/officeDocument/2006/relationships/font" Target="fonts/font6.fntdata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Statum" userId="573df3f4-cc55-4847-b551-dedf70b9b4cf" providerId="ADAL" clId="{02A5297A-AB02-4458-9E22-5DA6F375D7CF}"/>
    <pc:docChg chg="undo custSel modSld">
      <pc:chgData name="Daniel Statum" userId="573df3f4-cc55-4847-b551-dedf70b9b4cf" providerId="ADAL" clId="{02A5297A-AB02-4458-9E22-5DA6F375D7CF}" dt="2026-08-18T15:14:32.471" v="25" actId="1076"/>
      <pc:docMkLst>
        <pc:docMk/>
      </pc:docMkLst>
      <pc:sldChg chg="modSp mod">
        <pc:chgData name="Daniel Statum" userId="573df3f4-cc55-4847-b551-dedf70b9b4cf" providerId="ADAL" clId="{02A5297A-AB02-4458-9E22-5DA6F375D7CF}" dt="2026-08-18T15:14:32.471" v="25" actId="1076"/>
        <pc:sldMkLst>
          <pc:docMk/>
          <pc:sldMk cId="0" sldId="256"/>
        </pc:sldMkLst>
        <pc:spChg chg="mod">
          <ac:chgData name="Daniel Statum" userId="573df3f4-cc55-4847-b551-dedf70b9b4cf" providerId="ADAL" clId="{02A5297A-AB02-4458-9E22-5DA6F375D7CF}" dt="2026-08-18T14:56:51.518" v="12" actId="207"/>
          <ac:spMkLst>
            <pc:docMk/>
            <pc:sldMk cId="0" sldId="256"/>
            <ac:spMk id="22" creationId="{00000000-0000-0000-0000-000000000000}"/>
          </ac:spMkLst>
        </pc:spChg>
        <pc:spChg chg="mod">
          <ac:chgData name="Daniel Statum" userId="573df3f4-cc55-4847-b551-dedf70b9b4cf" providerId="ADAL" clId="{02A5297A-AB02-4458-9E22-5DA6F375D7CF}" dt="2026-08-18T15:14:20.937" v="23" actId="1076"/>
          <ac:spMkLst>
            <pc:docMk/>
            <pc:sldMk cId="0" sldId="256"/>
            <ac:spMk id="23" creationId="{00000000-0000-0000-0000-000000000000}"/>
          </ac:spMkLst>
        </pc:spChg>
        <pc:spChg chg="mod">
          <ac:chgData name="Daniel Statum" userId="573df3f4-cc55-4847-b551-dedf70b9b4cf" providerId="ADAL" clId="{02A5297A-AB02-4458-9E22-5DA6F375D7CF}" dt="2026-08-18T15:14:32.471" v="25" actId="1076"/>
          <ac:spMkLst>
            <pc:docMk/>
            <pc:sldMk cId="0" sldId="256"/>
            <ac:spMk id="24" creationId="{00000000-0000-0000-0000-000000000000}"/>
          </ac:spMkLst>
        </pc:spChg>
        <pc:spChg chg="mod">
          <ac:chgData name="Daniel Statum" userId="573df3f4-cc55-4847-b551-dedf70b9b4cf" providerId="ADAL" clId="{02A5297A-AB02-4458-9E22-5DA6F375D7CF}" dt="2026-08-18T15:00:18.913" v="22" actId="14100"/>
          <ac:spMkLst>
            <pc:docMk/>
            <pc:sldMk cId="0" sldId="256"/>
            <ac:spMk id="28" creationId="{00000000-0000-0000-0000-000000000000}"/>
          </ac:spMkLst>
        </pc:spChg>
        <pc:grpChg chg="mod">
          <ac:chgData name="Daniel Statum" userId="573df3f4-cc55-4847-b551-dedf70b9b4cf" providerId="ADAL" clId="{02A5297A-AB02-4458-9E22-5DA6F375D7CF}" dt="2026-08-18T15:14:23.813" v="24" actId="1076"/>
          <ac:grpSpMkLst>
            <pc:docMk/>
            <pc:sldMk cId="0" sldId="256"/>
            <ac:grpSpMk id="9" creationId="{00000000-0000-0000-0000-000000000000}"/>
          </ac:grpSpMkLst>
        </pc:grpChg>
      </pc:sldChg>
      <pc:sldChg chg="modSp mod">
        <pc:chgData name="Daniel Statum" userId="573df3f4-cc55-4847-b551-dedf70b9b4cf" providerId="ADAL" clId="{02A5297A-AB02-4458-9E22-5DA6F375D7CF}" dt="2026-08-18T14:56:14.756" v="6" actId="207"/>
        <pc:sldMkLst>
          <pc:docMk/>
          <pc:sldMk cId="0" sldId="257"/>
        </pc:sldMkLst>
        <pc:spChg chg="mod">
          <ac:chgData name="Daniel Statum" userId="573df3f4-cc55-4847-b551-dedf70b9b4cf" providerId="ADAL" clId="{02A5297A-AB02-4458-9E22-5DA6F375D7CF}" dt="2026-08-18T14:55:51.896" v="3" actId="207"/>
          <ac:spMkLst>
            <pc:docMk/>
            <pc:sldMk cId="0" sldId="257"/>
            <ac:spMk id="17" creationId="{00000000-0000-0000-0000-000000000000}"/>
          </ac:spMkLst>
        </pc:spChg>
        <pc:spChg chg="mod">
          <ac:chgData name="Daniel Statum" userId="573df3f4-cc55-4847-b551-dedf70b9b4cf" providerId="ADAL" clId="{02A5297A-AB02-4458-9E22-5DA6F375D7CF}" dt="2026-08-18T14:56:00.140" v="4" actId="207"/>
          <ac:spMkLst>
            <pc:docMk/>
            <pc:sldMk cId="0" sldId="257"/>
            <ac:spMk id="19" creationId="{00000000-0000-0000-0000-000000000000}"/>
          </ac:spMkLst>
        </pc:spChg>
        <pc:spChg chg="mod">
          <ac:chgData name="Daniel Statum" userId="573df3f4-cc55-4847-b551-dedf70b9b4cf" providerId="ADAL" clId="{02A5297A-AB02-4458-9E22-5DA6F375D7CF}" dt="2026-08-18T14:56:04.242" v="5" actId="207"/>
          <ac:spMkLst>
            <pc:docMk/>
            <pc:sldMk cId="0" sldId="257"/>
            <ac:spMk id="21" creationId="{00000000-0000-0000-0000-000000000000}"/>
          </ac:spMkLst>
        </pc:spChg>
        <pc:spChg chg="mod">
          <ac:chgData name="Daniel Statum" userId="573df3f4-cc55-4847-b551-dedf70b9b4cf" providerId="ADAL" clId="{02A5297A-AB02-4458-9E22-5DA6F375D7CF}" dt="2026-08-18T14:56:14.756" v="6" actId="207"/>
          <ac:spMkLst>
            <pc:docMk/>
            <pc:sldMk cId="0" sldId="257"/>
            <ac:spMk id="24" creationId="{00000000-0000-0000-0000-000000000000}"/>
          </ac:spMkLst>
        </pc:spChg>
      </pc:sldChg>
      <pc:sldChg chg="modSp mod">
        <pc:chgData name="Daniel Statum" userId="573df3f4-cc55-4847-b551-dedf70b9b4cf" providerId="ADAL" clId="{02A5297A-AB02-4458-9E22-5DA6F375D7CF}" dt="2026-08-18T14:57:06.330" v="15" actId="14100"/>
        <pc:sldMkLst>
          <pc:docMk/>
          <pc:sldMk cId="0" sldId="258"/>
        </pc:sldMkLst>
        <pc:spChg chg="mod">
          <ac:chgData name="Daniel Statum" userId="573df3f4-cc55-4847-b551-dedf70b9b4cf" providerId="ADAL" clId="{02A5297A-AB02-4458-9E22-5DA6F375D7CF}" dt="2026-08-18T14:51:28.714" v="1" actId="1076"/>
          <ac:spMkLst>
            <pc:docMk/>
            <pc:sldMk cId="0" sldId="258"/>
            <ac:spMk id="9" creationId="{00000000-0000-0000-0000-000000000000}"/>
          </ac:spMkLst>
        </pc:spChg>
        <pc:spChg chg="mod">
          <ac:chgData name="Daniel Statum" userId="573df3f4-cc55-4847-b551-dedf70b9b4cf" providerId="ADAL" clId="{02A5297A-AB02-4458-9E22-5DA6F375D7CF}" dt="2026-08-18T14:57:06.330" v="15" actId="14100"/>
          <ac:spMkLst>
            <pc:docMk/>
            <pc:sldMk cId="0" sldId="258"/>
            <ac:spMk id="10" creationId="{00000000-0000-0000-0000-000000000000}"/>
          </ac:spMkLst>
        </pc:spChg>
      </pc:sldChg>
    </pc:docChg>
  </pc:docChgLst>
  <pc:docChgLst>
    <pc:chgData name="Daniel Statum" userId="S::dstatum@elon.edu::573df3f4-cc55-4847-b551-dedf70b9b4cf" providerId="AD" clId="Web-{5A7EC336-965A-DDFC-2240-D9770A4F16A1}"/>
    <pc:docChg chg="modSld">
      <pc:chgData name="Daniel Statum" userId="S::dstatum@elon.edu::573df3f4-cc55-4847-b551-dedf70b9b4cf" providerId="AD" clId="Web-{5A7EC336-965A-DDFC-2240-D9770A4F16A1}" dt="2026-08-18T15:14:06.330" v="4" actId="1076"/>
      <pc:docMkLst>
        <pc:docMk/>
      </pc:docMkLst>
      <pc:sldChg chg="modSp">
        <pc:chgData name="Daniel Statum" userId="S::dstatum@elon.edu::573df3f4-cc55-4847-b551-dedf70b9b4cf" providerId="AD" clId="Web-{5A7EC336-965A-DDFC-2240-D9770A4F16A1}" dt="2026-08-18T15:14:06.330" v="4" actId="1076"/>
        <pc:sldMkLst>
          <pc:docMk/>
          <pc:sldMk cId="0" sldId="256"/>
        </pc:sldMkLst>
        <pc:spChg chg="mod">
          <ac:chgData name="Daniel Statum" userId="S::dstatum@elon.edu::573df3f4-cc55-4847-b551-dedf70b9b4cf" providerId="AD" clId="Web-{5A7EC336-965A-DDFC-2240-D9770A4F16A1}" dt="2026-08-18T15:13:53.361" v="2" actId="1076"/>
          <ac:spMkLst>
            <pc:docMk/>
            <pc:sldMk cId="0" sldId="256"/>
            <ac:spMk id="20" creationId="{00000000-0000-0000-0000-000000000000}"/>
          </ac:spMkLst>
        </pc:spChg>
        <pc:spChg chg="mod">
          <ac:chgData name="Daniel Statum" userId="S::dstatum@elon.edu::573df3f4-cc55-4847-b551-dedf70b9b4cf" providerId="AD" clId="Web-{5A7EC336-965A-DDFC-2240-D9770A4F16A1}" dt="2026-08-18T15:14:02.908" v="3" actId="1076"/>
          <ac:spMkLst>
            <pc:docMk/>
            <pc:sldMk cId="0" sldId="256"/>
            <ac:spMk id="23" creationId="{00000000-0000-0000-0000-000000000000}"/>
          </ac:spMkLst>
        </pc:spChg>
        <pc:spChg chg="mod">
          <ac:chgData name="Daniel Statum" userId="S::dstatum@elon.edu::573df3f4-cc55-4847-b551-dedf70b9b4cf" providerId="AD" clId="Web-{5A7EC336-965A-DDFC-2240-D9770A4F16A1}" dt="2026-08-18T15:14:06.330" v="4" actId="1076"/>
          <ac:spMkLst>
            <pc:docMk/>
            <pc:sldMk cId="0" sldId="256"/>
            <ac:spMk id="24" creationId="{00000000-0000-0000-0000-000000000000}"/>
          </ac:spMkLst>
        </pc:spChg>
      </pc:sldChg>
      <pc:sldChg chg="modSp">
        <pc:chgData name="Daniel Statum" userId="S::dstatum@elon.edu::573df3f4-cc55-4847-b551-dedf70b9b4cf" providerId="AD" clId="Web-{5A7EC336-965A-DDFC-2240-D9770A4F16A1}" dt="2026-08-18T15:11:04.371" v="0" actId="14100"/>
        <pc:sldMkLst>
          <pc:docMk/>
          <pc:sldMk cId="0" sldId="258"/>
        </pc:sldMkLst>
        <pc:spChg chg="mod">
          <ac:chgData name="Daniel Statum" userId="S::dstatum@elon.edu::573df3f4-cc55-4847-b551-dedf70b9b4cf" providerId="AD" clId="Web-{5A7EC336-965A-DDFC-2240-D9770A4F16A1}" dt="2026-08-18T15:11:04.371" v="0" actId="14100"/>
          <ac:spMkLst>
            <pc:docMk/>
            <pc:sldMk cId="0" sldId="258"/>
            <ac:spMk id="9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it.ly/Canvas-Transition-Hub_Elon_Students-LK" TargetMode="External"/><Relationship Id="rId5" Type="http://schemas.openxmlformats.org/officeDocument/2006/relationships/hyperlink" Target="https://bit.ly/elon-canvas-login-LK" TargetMode="Externa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5.svg"/><Relationship Id="rId7" Type="http://schemas.openxmlformats.org/officeDocument/2006/relationships/hyperlink" Target="https://bit.ly/contact-elon-it-LK" TargetMode="External"/><Relationship Id="rId2" Type="http://schemas.openxmlformats.org/officeDocument/2006/relationships/hyperlink" Target="https://bit.ly/Passport-to-Canvas-Elon-LK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10" Type="http://schemas.openxmlformats.org/officeDocument/2006/relationships/image" Target="../media/image4.png"/><Relationship Id="rId4" Type="http://schemas.openxmlformats.org/officeDocument/2006/relationships/hyperlink" Target="https://bit.ly/Canvas_Help_24-7_Elon-LK" TargetMode="External"/><Relationship Id="rId9" Type="http://schemas.openxmlformats.org/officeDocument/2006/relationships/hyperlink" Target="https://bit.ly/Canvas-Transition-Hub_Elon_Students-LK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bit.ly/Passport-to-Canvas-Elon-LK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1504"/>
            <a:ext cx="18288000" cy="2424835"/>
            <a:chOff x="0" y="0"/>
            <a:chExt cx="4816593" cy="638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638640"/>
            </a:xfrm>
            <a:custGeom>
              <a:avLst/>
              <a:gdLst/>
              <a:ahLst/>
              <a:cxnLst/>
              <a:rect l="l" t="t" r="r" b="b"/>
              <a:pathLst>
                <a:path w="4816592" h="638640">
                  <a:moveTo>
                    <a:pt x="0" y="0"/>
                  </a:moveTo>
                  <a:lnTo>
                    <a:pt x="4816592" y="0"/>
                  </a:lnTo>
                  <a:lnTo>
                    <a:pt x="4816592" y="638640"/>
                  </a:lnTo>
                  <a:lnTo>
                    <a:pt x="0" y="638640"/>
                  </a:lnTo>
                  <a:close/>
                </a:path>
              </a:pathLst>
            </a:custGeom>
            <a:solidFill>
              <a:srgbClr val="73000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816593" cy="6957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1112402" y="505814"/>
            <a:ext cx="6118323" cy="1797257"/>
          </a:xfrm>
          <a:custGeom>
            <a:avLst/>
            <a:gdLst/>
            <a:ahLst/>
            <a:cxnLst/>
            <a:rect l="l" t="t" r="r" b="b"/>
            <a:pathLst>
              <a:path w="6118323" h="1797257">
                <a:moveTo>
                  <a:pt x="0" y="0"/>
                </a:moveTo>
                <a:lnTo>
                  <a:pt x="6118323" y="0"/>
                </a:lnTo>
                <a:lnTo>
                  <a:pt x="6118323" y="1797257"/>
                </a:lnTo>
                <a:lnTo>
                  <a:pt x="0" y="17972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3551712" y="4098217"/>
            <a:ext cx="13688538" cy="2224855"/>
            <a:chOff x="0" y="0"/>
            <a:chExt cx="3605212" cy="58597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605212" cy="585970"/>
            </a:xfrm>
            <a:custGeom>
              <a:avLst/>
              <a:gdLst/>
              <a:ahLst/>
              <a:cxnLst/>
              <a:rect l="l" t="t" r="r" b="b"/>
              <a:pathLst>
                <a:path w="3605212" h="585970">
                  <a:moveTo>
                    <a:pt x="28844" y="0"/>
                  </a:moveTo>
                  <a:lnTo>
                    <a:pt x="3576367" y="0"/>
                  </a:lnTo>
                  <a:cubicBezTo>
                    <a:pt x="3592298" y="0"/>
                    <a:pt x="3605212" y="12914"/>
                    <a:pt x="3605212" y="28844"/>
                  </a:cubicBezTo>
                  <a:lnTo>
                    <a:pt x="3605212" y="557126"/>
                  </a:lnTo>
                  <a:cubicBezTo>
                    <a:pt x="3605212" y="573056"/>
                    <a:pt x="3592298" y="585970"/>
                    <a:pt x="3576367" y="585970"/>
                  </a:cubicBezTo>
                  <a:lnTo>
                    <a:pt x="28844" y="585970"/>
                  </a:lnTo>
                  <a:cubicBezTo>
                    <a:pt x="12914" y="585970"/>
                    <a:pt x="0" y="573056"/>
                    <a:pt x="0" y="557126"/>
                  </a:cubicBezTo>
                  <a:lnTo>
                    <a:pt x="0" y="28844"/>
                  </a:lnTo>
                  <a:cubicBezTo>
                    <a:pt x="0" y="12914"/>
                    <a:pt x="12914" y="0"/>
                    <a:pt x="28844" y="0"/>
                  </a:cubicBezTo>
                  <a:close/>
                </a:path>
              </a:pathLst>
            </a:custGeom>
            <a:ln w="114300" cap="rnd">
              <a:solidFill>
                <a:srgbClr val="800913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3605212" cy="6431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431851" y="4091000"/>
            <a:ext cx="7072787" cy="2224855"/>
            <a:chOff x="0" y="0"/>
            <a:chExt cx="1862792" cy="58597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62792" cy="585970"/>
            </a:xfrm>
            <a:custGeom>
              <a:avLst/>
              <a:gdLst/>
              <a:ahLst/>
              <a:cxnLst/>
              <a:rect l="l" t="t" r="r" b="b"/>
              <a:pathLst>
                <a:path w="1862792" h="585970">
                  <a:moveTo>
                    <a:pt x="55825" y="0"/>
                  </a:moveTo>
                  <a:lnTo>
                    <a:pt x="1806967" y="0"/>
                  </a:lnTo>
                  <a:cubicBezTo>
                    <a:pt x="1837798" y="0"/>
                    <a:pt x="1862792" y="24994"/>
                    <a:pt x="1862792" y="55825"/>
                  </a:cubicBezTo>
                  <a:lnTo>
                    <a:pt x="1862792" y="530145"/>
                  </a:lnTo>
                  <a:cubicBezTo>
                    <a:pt x="1862792" y="544951"/>
                    <a:pt x="1856910" y="559150"/>
                    <a:pt x="1846441" y="569619"/>
                  </a:cubicBezTo>
                  <a:cubicBezTo>
                    <a:pt x="1835972" y="580089"/>
                    <a:pt x="1821773" y="585970"/>
                    <a:pt x="1806967" y="585970"/>
                  </a:cubicBezTo>
                  <a:lnTo>
                    <a:pt x="55825" y="585970"/>
                  </a:lnTo>
                  <a:cubicBezTo>
                    <a:pt x="24994" y="585970"/>
                    <a:pt x="0" y="560976"/>
                    <a:pt x="0" y="530145"/>
                  </a:cubicBezTo>
                  <a:lnTo>
                    <a:pt x="0" y="55825"/>
                  </a:lnTo>
                  <a:cubicBezTo>
                    <a:pt x="0" y="41019"/>
                    <a:pt x="5882" y="26820"/>
                    <a:pt x="16351" y="16351"/>
                  </a:cubicBezTo>
                  <a:cubicBezTo>
                    <a:pt x="26820" y="5882"/>
                    <a:pt x="41019" y="0"/>
                    <a:pt x="55825" y="0"/>
                  </a:cubicBezTo>
                  <a:close/>
                </a:path>
              </a:pathLst>
            </a:custGeom>
            <a:solidFill>
              <a:srgbClr val="80091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1862792" cy="6431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0" y="9346439"/>
            <a:ext cx="18288000" cy="3511417"/>
            <a:chOff x="0" y="0"/>
            <a:chExt cx="4816593" cy="92481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816592" cy="924818"/>
            </a:xfrm>
            <a:custGeom>
              <a:avLst/>
              <a:gdLst/>
              <a:ahLst/>
              <a:cxnLst/>
              <a:rect l="l" t="t" r="r" b="b"/>
              <a:pathLst>
                <a:path w="4816592" h="924818">
                  <a:moveTo>
                    <a:pt x="0" y="0"/>
                  </a:moveTo>
                  <a:lnTo>
                    <a:pt x="4816592" y="0"/>
                  </a:lnTo>
                  <a:lnTo>
                    <a:pt x="4816592" y="924818"/>
                  </a:lnTo>
                  <a:lnTo>
                    <a:pt x="0" y="924818"/>
                  </a:lnTo>
                  <a:close/>
                </a:path>
              </a:pathLst>
            </a:custGeom>
            <a:solidFill>
              <a:srgbClr val="73000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4816593" cy="9819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911186" y="4247230"/>
            <a:ext cx="2126176" cy="2041129"/>
          </a:xfrm>
          <a:custGeom>
            <a:avLst/>
            <a:gdLst/>
            <a:ahLst/>
            <a:cxnLst/>
            <a:rect l="l" t="t" r="r" b="b"/>
            <a:pathLst>
              <a:path w="2126176" h="2041129">
                <a:moveTo>
                  <a:pt x="0" y="0"/>
                </a:moveTo>
                <a:lnTo>
                  <a:pt x="2126176" y="0"/>
                </a:lnTo>
                <a:lnTo>
                  <a:pt x="2126176" y="2041129"/>
                </a:lnTo>
                <a:lnTo>
                  <a:pt x="0" y="2041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14156868" y="7038340"/>
            <a:ext cx="7434622" cy="3248660"/>
            <a:chOff x="0" y="0"/>
            <a:chExt cx="1958090" cy="855614"/>
          </a:xfrm>
        </p:grpSpPr>
        <p:sp>
          <p:nvSpPr>
            <p:cNvPr id="17" name="Freeform 17"/>
            <p:cNvSpPr/>
            <p:nvPr/>
          </p:nvSpPr>
          <p:spPr>
            <a:xfrm>
              <a:off x="10698" y="0"/>
              <a:ext cx="1936693" cy="855614"/>
            </a:xfrm>
            <a:custGeom>
              <a:avLst/>
              <a:gdLst/>
              <a:ahLst/>
              <a:cxnLst/>
              <a:rect l="l" t="t" r="r" b="b"/>
              <a:pathLst>
                <a:path w="1936693" h="855614">
                  <a:moveTo>
                    <a:pt x="243527" y="0"/>
                  </a:moveTo>
                  <a:lnTo>
                    <a:pt x="1693166" y="0"/>
                  </a:lnTo>
                  <a:cubicBezTo>
                    <a:pt x="1723077" y="0"/>
                    <a:pt x="1749071" y="20544"/>
                    <a:pt x="1755982" y="49645"/>
                  </a:cubicBezTo>
                  <a:lnTo>
                    <a:pt x="1935602" y="805970"/>
                  </a:lnTo>
                  <a:cubicBezTo>
                    <a:pt x="1938452" y="817970"/>
                    <a:pt x="1935653" y="830615"/>
                    <a:pt x="1928005" y="840292"/>
                  </a:cubicBezTo>
                  <a:cubicBezTo>
                    <a:pt x="1920357" y="849969"/>
                    <a:pt x="1908701" y="855614"/>
                    <a:pt x="1896366" y="855614"/>
                  </a:cubicBezTo>
                  <a:lnTo>
                    <a:pt x="40327" y="855614"/>
                  </a:lnTo>
                  <a:cubicBezTo>
                    <a:pt x="27993" y="855614"/>
                    <a:pt x="16337" y="849969"/>
                    <a:pt x="8689" y="840292"/>
                  </a:cubicBezTo>
                  <a:cubicBezTo>
                    <a:pt x="1041" y="830615"/>
                    <a:pt x="-1758" y="817970"/>
                    <a:pt x="1092" y="805970"/>
                  </a:cubicBezTo>
                  <a:lnTo>
                    <a:pt x="180712" y="49645"/>
                  </a:lnTo>
                  <a:cubicBezTo>
                    <a:pt x="187623" y="20544"/>
                    <a:pt x="213617" y="0"/>
                    <a:pt x="243527" y="0"/>
                  </a:cubicBezTo>
                  <a:close/>
                </a:path>
              </a:pathLst>
            </a:custGeom>
            <a:solidFill>
              <a:srgbClr val="73000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27000" y="-57150"/>
              <a:ext cx="1704090" cy="9127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10076217" y="7113647"/>
            <a:ext cx="2564296" cy="1756543"/>
          </a:xfrm>
          <a:custGeom>
            <a:avLst/>
            <a:gdLst/>
            <a:ahLst/>
            <a:cxnLst/>
            <a:rect l="l" t="t" r="r" b="b"/>
            <a:pathLst>
              <a:path w="2564296" h="1756543">
                <a:moveTo>
                  <a:pt x="0" y="0"/>
                </a:moveTo>
                <a:lnTo>
                  <a:pt x="2564296" y="0"/>
                </a:lnTo>
                <a:lnTo>
                  <a:pt x="2564296" y="1756542"/>
                </a:lnTo>
                <a:lnTo>
                  <a:pt x="0" y="17565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766098" y="615336"/>
            <a:ext cx="10042213" cy="13099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060"/>
              </a:lnSpc>
            </a:pPr>
            <a:r>
              <a:rPr lang="en-US" sz="7900" b="1">
                <a:solidFill>
                  <a:srgbClr val="FFFFFF"/>
                </a:solidFill>
                <a:latin typeface="Raleway Ultra-Bold"/>
                <a:ea typeface="Raleway Ultra-Bold"/>
                <a:cs typeface="Raleway Ultra-Bold"/>
                <a:sym typeface="Raleway Ultra-Bold"/>
              </a:rPr>
              <a:t>YOUR COURSE IS IN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0" y="2893621"/>
            <a:ext cx="18288000" cy="547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 b="1" i="1">
                <a:solidFill>
                  <a:srgbClr val="000000"/>
                </a:solidFill>
                <a:latin typeface="Raleway Semi-Bold Italics"/>
                <a:ea typeface="Raleway Semi-Bold Italics"/>
                <a:cs typeface="Raleway Semi-Bold Italics"/>
                <a:sym typeface="Raleway Semi-Bold Italics"/>
              </a:rPr>
              <a:t>Beginning with the Fall 2026 semester, Elon is using Canvas instead of Moodle.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030308" y="4787882"/>
            <a:ext cx="6104292" cy="7199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94"/>
              </a:lnSpc>
              <a:spcBef>
                <a:spcPct val="0"/>
              </a:spcBef>
            </a:pPr>
            <a:r>
              <a:rPr lang="en-US" sz="4281" b="1" u="sng">
                <a:solidFill>
                  <a:srgbClr val="DDA510"/>
                </a:solidFill>
                <a:latin typeface="Raleway Ultra-Bold"/>
                <a:ea typeface="Raleway Ultra-Bold"/>
                <a:cs typeface="Raleway Ultra-Bold"/>
                <a:sym typeface="Raleway Ultra-Bold"/>
                <a:hlinkClick r:id="rId5" tooltip="https://bit.ly/elon-canvas-login-L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www.elon.edu/canvas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960414" y="4354214"/>
            <a:ext cx="3653580" cy="4294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96"/>
              </a:lnSpc>
            </a:pPr>
            <a:r>
              <a:rPr lang="en-US" sz="2400" b="1" dirty="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To get started: Log in at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030308" y="5566037"/>
            <a:ext cx="6306282" cy="448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96"/>
              </a:lnSpc>
            </a:pPr>
            <a:r>
              <a:rPr lang="en-US" sz="2400" b="1" dirty="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using your Elon account.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108703" y="4345867"/>
            <a:ext cx="5462657" cy="415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362"/>
              </a:lnSpc>
              <a:spcBef>
                <a:spcPct val="0"/>
              </a:spcBef>
            </a:pPr>
            <a:r>
              <a:rPr lang="en-US" sz="2402" b="1" spc="451">
                <a:solidFill>
                  <a:srgbClr val="000000"/>
                </a:solidFill>
                <a:latin typeface="Raleway Ultra-Bold"/>
                <a:ea typeface="Raleway Ultra-Bold"/>
                <a:cs typeface="Raleway Ultra-Bold"/>
                <a:sym typeface="Raleway Ultra-Bold"/>
              </a:rPr>
              <a:t>IMPORTANT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874676" y="4825982"/>
            <a:ext cx="5706209" cy="1198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192"/>
              </a:lnSpc>
            </a:pPr>
            <a:r>
              <a:rPr lang="en-US" sz="2400" b="1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After logging in for the first time, verify your Elon email address in Canvas as part of setting up your account.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92136" y="7853050"/>
            <a:ext cx="7578941" cy="807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81" lvl="1" indent="-237491" algn="just">
              <a:lnSpc>
                <a:spcPts val="3256"/>
              </a:lnSpc>
              <a:buFont typeface="Arial"/>
              <a:buChar char="•"/>
            </a:pPr>
            <a:r>
              <a:rPr lang="en-US" sz="2200" b="1">
                <a:solidFill>
                  <a:srgbClr val="000000"/>
                </a:solidFill>
                <a:latin typeface="Raleway Semi-Bold"/>
                <a:ea typeface="Raleway Semi-Bold"/>
                <a:cs typeface="Raleway Semi-Bold"/>
                <a:sym typeface="Raleway Semi-Bold"/>
              </a:rPr>
              <a:t>Access course materials </a:t>
            </a:r>
          </a:p>
          <a:p>
            <a:pPr marL="474981" lvl="1" indent="-237491" algn="just">
              <a:lnSpc>
                <a:spcPts val="3256"/>
              </a:lnSpc>
              <a:buFont typeface="Arial"/>
              <a:buChar char="•"/>
            </a:pPr>
            <a:r>
              <a:rPr lang="en-US" sz="2200" b="1">
                <a:solidFill>
                  <a:srgbClr val="000000"/>
                </a:solidFill>
                <a:latin typeface="Raleway Semi-Bold"/>
                <a:ea typeface="Raleway Semi-Bold"/>
                <a:cs typeface="Raleway Semi-Bold"/>
                <a:sym typeface="Raleway Semi-Bold"/>
              </a:rPr>
              <a:t>View Grades 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43000" y="9527414"/>
            <a:ext cx="13252381" cy="508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en-US" sz="3099" b="1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Find all student resources and support on the </a:t>
            </a:r>
            <a:r>
              <a:rPr lang="en-US" sz="3099" b="1" u="sng">
                <a:solidFill>
                  <a:srgbClr val="DDA510"/>
                </a:solidFill>
                <a:latin typeface="Raleway Ultra-Bold"/>
                <a:ea typeface="Raleway Ultra-Bold"/>
                <a:cs typeface="Raleway Ultra-Bold"/>
                <a:sym typeface="Raleway Ultra-Bold"/>
                <a:hlinkClick r:id="rId6" tooltip="https://bit.ly/Canvas-Transition-Hub_Elon_Students-L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Canvas Transition Hub</a:t>
            </a:r>
            <a:r>
              <a:rPr lang="en-US" sz="3099" b="1">
                <a:solidFill>
                  <a:srgbClr val="DDA510"/>
                </a:solidFill>
                <a:latin typeface="Raleway Bold"/>
                <a:ea typeface="Raleway Bold"/>
                <a:cs typeface="Raleway Bold"/>
                <a:sym typeface="Raleway Bold"/>
              </a:rPr>
              <a:t>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905285" y="7853050"/>
            <a:ext cx="4778455" cy="807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81" lvl="1" indent="-237491" algn="l">
              <a:lnSpc>
                <a:spcPts val="3256"/>
              </a:lnSpc>
              <a:buFont typeface="Arial"/>
              <a:buChar char="•"/>
            </a:pPr>
            <a:r>
              <a:rPr lang="en-US" sz="2200" b="1">
                <a:solidFill>
                  <a:srgbClr val="000000"/>
                </a:solidFill>
                <a:latin typeface="Raleway Semi-Bold"/>
                <a:ea typeface="Raleway Semi-Bold"/>
                <a:cs typeface="Raleway Semi-Bold"/>
                <a:sym typeface="Raleway Semi-Bold"/>
              </a:rPr>
              <a:t>Submit assignments  </a:t>
            </a:r>
          </a:p>
          <a:p>
            <a:pPr marL="474981" lvl="1" indent="-237491" algn="l">
              <a:lnSpc>
                <a:spcPts val="3256"/>
              </a:lnSpc>
              <a:buFont typeface="Arial"/>
              <a:buChar char="•"/>
            </a:pPr>
            <a:r>
              <a:rPr lang="en-US" sz="2200" b="1">
                <a:solidFill>
                  <a:srgbClr val="000000"/>
                </a:solidFill>
                <a:latin typeface="Raleway Semi-Bold"/>
                <a:ea typeface="Raleway Semi-Bold"/>
                <a:cs typeface="Raleway Semi-Bold"/>
                <a:sym typeface="Raleway Semi-Bold"/>
              </a:rPr>
              <a:t>Receive course announcements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09650" y="7098201"/>
            <a:ext cx="7615952" cy="566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For this course, you'll use Canvas to: </a:t>
            </a:r>
          </a:p>
        </p:txBody>
      </p:sp>
      <p:sp>
        <p:nvSpPr>
          <p:cNvPr id="31" name="Freeform 31">
            <a:hlinkClick r:id="rId6" tooltip="https://bit.ly/Canvas-Transition-Hub_Elon_Students-LK"/>
          </p:cNvPr>
          <p:cNvSpPr/>
          <p:nvPr/>
        </p:nvSpPr>
        <p:spPr>
          <a:xfrm>
            <a:off x="15079933" y="7161718"/>
            <a:ext cx="3001903" cy="3001903"/>
          </a:xfrm>
          <a:custGeom>
            <a:avLst/>
            <a:gdLst/>
            <a:ahLst/>
            <a:cxnLst/>
            <a:rect l="l" t="t" r="r" b="b"/>
            <a:pathLst>
              <a:path w="3001903" h="3001903">
                <a:moveTo>
                  <a:pt x="0" y="0"/>
                </a:moveTo>
                <a:lnTo>
                  <a:pt x="3001904" y="0"/>
                </a:lnTo>
                <a:lnTo>
                  <a:pt x="3001904" y="3001904"/>
                </a:lnTo>
                <a:lnTo>
                  <a:pt x="0" y="300190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1504"/>
            <a:ext cx="18288000" cy="2424835"/>
            <a:chOff x="0" y="0"/>
            <a:chExt cx="4816593" cy="638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638640"/>
            </a:xfrm>
            <a:custGeom>
              <a:avLst/>
              <a:gdLst/>
              <a:ahLst/>
              <a:cxnLst/>
              <a:rect l="l" t="t" r="r" b="b"/>
              <a:pathLst>
                <a:path w="4816592" h="638640">
                  <a:moveTo>
                    <a:pt x="0" y="0"/>
                  </a:moveTo>
                  <a:lnTo>
                    <a:pt x="4816592" y="0"/>
                  </a:lnTo>
                  <a:lnTo>
                    <a:pt x="4816592" y="638640"/>
                  </a:lnTo>
                  <a:lnTo>
                    <a:pt x="0" y="638640"/>
                  </a:lnTo>
                  <a:close/>
                </a:path>
              </a:pathLst>
            </a:custGeom>
            <a:solidFill>
              <a:srgbClr val="73000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816593" cy="6957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9346439"/>
            <a:ext cx="18288000" cy="3511417"/>
            <a:chOff x="0" y="0"/>
            <a:chExt cx="4816593" cy="92481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924818"/>
            </a:xfrm>
            <a:custGeom>
              <a:avLst/>
              <a:gdLst/>
              <a:ahLst/>
              <a:cxnLst/>
              <a:rect l="l" t="t" r="r" b="b"/>
              <a:pathLst>
                <a:path w="4816592" h="924818">
                  <a:moveTo>
                    <a:pt x="0" y="0"/>
                  </a:moveTo>
                  <a:lnTo>
                    <a:pt x="4816592" y="0"/>
                  </a:lnTo>
                  <a:lnTo>
                    <a:pt x="4816592" y="924818"/>
                  </a:lnTo>
                  <a:lnTo>
                    <a:pt x="0" y="924818"/>
                  </a:lnTo>
                  <a:close/>
                </a:path>
              </a:pathLst>
            </a:custGeom>
            <a:solidFill>
              <a:srgbClr val="73000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4816593" cy="9819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156868" y="7038340"/>
            <a:ext cx="7434622" cy="3248660"/>
            <a:chOff x="0" y="0"/>
            <a:chExt cx="1958090" cy="855614"/>
          </a:xfrm>
        </p:grpSpPr>
        <p:sp>
          <p:nvSpPr>
            <p:cNvPr id="9" name="Freeform 9"/>
            <p:cNvSpPr/>
            <p:nvPr/>
          </p:nvSpPr>
          <p:spPr>
            <a:xfrm>
              <a:off x="10698" y="0"/>
              <a:ext cx="1936693" cy="855614"/>
            </a:xfrm>
            <a:custGeom>
              <a:avLst/>
              <a:gdLst/>
              <a:ahLst/>
              <a:cxnLst/>
              <a:rect l="l" t="t" r="r" b="b"/>
              <a:pathLst>
                <a:path w="1936693" h="855614">
                  <a:moveTo>
                    <a:pt x="243527" y="0"/>
                  </a:moveTo>
                  <a:lnTo>
                    <a:pt x="1693166" y="0"/>
                  </a:lnTo>
                  <a:cubicBezTo>
                    <a:pt x="1723077" y="0"/>
                    <a:pt x="1749071" y="20544"/>
                    <a:pt x="1755982" y="49645"/>
                  </a:cubicBezTo>
                  <a:lnTo>
                    <a:pt x="1935602" y="805970"/>
                  </a:lnTo>
                  <a:cubicBezTo>
                    <a:pt x="1938452" y="817970"/>
                    <a:pt x="1935653" y="830615"/>
                    <a:pt x="1928005" y="840292"/>
                  </a:cubicBezTo>
                  <a:cubicBezTo>
                    <a:pt x="1920357" y="849969"/>
                    <a:pt x="1908701" y="855614"/>
                    <a:pt x="1896366" y="855614"/>
                  </a:cubicBezTo>
                  <a:lnTo>
                    <a:pt x="40327" y="855614"/>
                  </a:lnTo>
                  <a:cubicBezTo>
                    <a:pt x="27993" y="855614"/>
                    <a:pt x="16337" y="849969"/>
                    <a:pt x="8689" y="840292"/>
                  </a:cubicBezTo>
                  <a:cubicBezTo>
                    <a:pt x="1041" y="830615"/>
                    <a:pt x="-1758" y="817970"/>
                    <a:pt x="1092" y="805970"/>
                  </a:cubicBezTo>
                  <a:lnTo>
                    <a:pt x="180712" y="49645"/>
                  </a:lnTo>
                  <a:cubicBezTo>
                    <a:pt x="187623" y="20544"/>
                    <a:pt x="213617" y="0"/>
                    <a:pt x="243527" y="0"/>
                  </a:cubicBezTo>
                  <a:close/>
                </a:path>
              </a:pathLst>
            </a:custGeom>
            <a:solidFill>
              <a:srgbClr val="73000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7000" y="-57150"/>
              <a:ext cx="1704090" cy="9127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sp>
        <p:nvSpPr>
          <p:cNvPr id="11" name="Freeform 11">
            <a:hlinkClick r:id="rId2" tooltip="https://bit.ly/Passport-to-Canvas-Elon-LK"/>
          </p:cNvPr>
          <p:cNvSpPr/>
          <p:nvPr/>
        </p:nvSpPr>
        <p:spPr>
          <a:xfrm rot="-423035">
            <a:off x="698908" y="3181107"/>
            <a:ext cx="1214599" cy="1735142"/>
          </a:xfrm>
          <a:custGeom>
            <a:avLst/>
            <a:gdLst/>
            <a:ahLst/>
            <a:cxnLst/>
            <a:rect l="l" t="t" r="r" b="b"/>
            <a:pathLst>
              <a:path w="1214599" h="1735142">
                <a:moveTo>
                  <a:pt x="0" y="0"/>
                </a:moveTo>
                <a:lnTo>
                  <a:pt x="1214599" y="0"/>
                </a:lnTo>
                <a:lnTo>
                  <a:pt x="1214599" y="1735142"/>
                </a:lnTo>
                <a:lnTo>
                  <a:pt x="0" y="17351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>
            <a:hlinkClick r:id="rId4" tooltip="https://bit.ly/Canvas_Help_24-7_Elon-LK"/>
          </p:cNvPr>
          <p:cNvSpPr/>
          <p:nvPr/>
        </p:nvSpPr>
        <p:spPr>
          <a:xfrm>
            <a:off x="8289162" y="3273870"/>
            <a:ext cx="1549615" cy="1549615"/>
          </a:xfrm>
          <a:custGeom>
            <a:avLst/>
            <a:gdLst/>
            <a:ahLst/>
            <a:cxnLst/>
            <a:rect l="l" t="t" r="r" b="b"/>
            <a:pathLst>
              <a:path w="1549615" h="1549615">
                <a:moveTo>
                  <a:pt x="0" y="0"/>
                </a:moveTo>
                <a:lnTo>
                  <a:pt x="1549614" y="0"/>
                </a:lnTo>
                <a:lnTo>
                  <a:pt x="1549614" y="1549615"/>
                </a:lnTo>
                <a:lnTo>
                  <a:pt x="0" y="15496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 rot="865918" flipH="1">
            <a:off x="755697" y="6186083"/>
            <a:ext cx="1370504" cy="1370504"/>
          </a:xfrm>
          <a:custGeom>
            <a:avLst/>
            <a:gdLst/>
            <a:ahLst/>
            <a:cxnLst/>
            <a:rect l="l" t="t" r="r" b="b"/>
            <a:pathLst>
              <a:path w="1370504" h="1370504">
                <a:moveTo>
                  <a:pt x="1370503" y="0"/>
                </a:moveTo>
                <a:lnTo>
                  <a:pt x="0" y="0"/>
                </a:lnTo>
                <a:lnTo>
                  <a:pt x="0" y="1370504"/>
                </a:lnTo>
                <a:lnTo>
                  <a:pt x="1370503" y="1370504"/>
                </a:lnTo>
                <a:lnTo>
                  <a:pt x="137050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>
            <a:hlinkClick r:id="rId7" tooltip="https://bit.ly/contact-elon-it-LK"/>
          </p:cNvPr>
          <p:cNvSpPr/>
          <p:nvPr/>
        </p:nvSpPr>
        <p:spPr>
          <a:xfrm>
            <a:off x="8396240" y="5941829"/>
            <a:ext cx="1453810" cy="1563236"/>
          </a:xfrm>
          <a:custGeom>
            <a:avLst/>
            <a:gdLst/>
            <a:ahLst/>
            <a:cxnLst/>
            <a:rect l="l" t="t" r="r" b="b"/>
            <a:pathLst>
              <a:path w="1453810" h="1563236">
                <a:moveTo>
                  <a:pt x="0" y="0"/>
                </a:moveTo>
                <a:lnTo>
                  <a:pt x="1453809" y="0"/>
                </a:lnTo>
                <a:lnTo>
                  <a:pt x="1453809" y="1563236"/>
                </a:lnTo>
                <a:lnTo>
                  <a:pt x="0" y="15632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1028700" y="542008"/>
            <a:ext cx="16230600" cy="1351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59"/>
              </a:lnSpc>
            </a:pPr>
            <a:r>
              <a:rPr lang="en-US" sz="7899" b="1">
                <a:solidFill>
                  <a:srgbClr val="FFFFFF"/>
                </a:solidFill>
                <a:latin typeface="Raleway Ultra-Bold"/>
                <a:ea typeface="Raleway Ultra-Bold"/>
                <a:cs typeface="Raleway Ultra-Bold"/>
                <a:sym typeface="Raleway Ultra-Bold"/>
              </a:rPr>
              <a:t>QUESTIONS? </a:t>
            </a:r>
            <a:r>
              <a:rPr lang="en-US" sz="7899" b="1">
                <a:solidFill>
                  <a:srgbClr val="DDA510"/>
                </a:solidFill>
                <a:latin typeface="Raleway Ultra-Bold"/>
                <a:ea typeface="Raleway Ultra-Bold"/>
                <a:cs typeface="Raleway Ultra-Bold"/>
                <a:sym typeface="Raleway Ultra-Bold"/>
              </a:rPr>
              <a:t>START HERE!</a:t>
            </a:r>
            <a:r>
              <a:rPr lang="en-US" sz="7899" b="1">
                <a:solidFill>
                  <a:srgbClr val="FFFFFF"/>
                </a:solidFill>
                <a:latin typeface="Raleway Ultra-Bold"/>
                <a:ea typeface="Raleway Ultra-Bold"/>
                <a:cs typeface="Raleway Ultra-Bold"/>
                <a:sym typeface="Raleway Ultra-Bold"/>
              </a:rPr>
              <a:t>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85388" y="3196764"/>
            <a:ext cx="5450833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Raleway Ultra-Bold"/>
                <a:ea typeface="Raleway Ultra-Bold"/>
                <a:cs typeface="Raleway Ultra-Bold"/>
                <a:sym typeface="Raleway Ultra-Bold"/>
              </a:rPr>
              <a:t>Learning how to use Canvas?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285388" y="3837283"/>
            <a:ext cx="4812707" cy="905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 b="1">
                <a:solidFill>
                  <a:srgbClr val="000000"/>
                </a:solidFill>
                <a:latin typeface="Raleway Semi-Bold"/>
                <a:ea typeface="Raleway Semi-Bold"/>
                <a:cs typeface="Raleway Semi-Bold"/>
                <a:sym typeface="Raleway Semi-Bold"/>
              </a:rPr>
              <a:t>Explore </a:t>
            </a:r>
            <a:r>
              <a:rPr lang="en-US" sz="2600" b="1">
                <a:solidFill>
                  <a:srgbClr val="B7410E"/>
                </a:solidFill>
                <a:latin typeface="Raleway Bold"/>
                <a:ea typeface="Raleway Bold"/>
                <a:cs typeface="Raleway Bold"/>
                <a:sym typeface="Raleway Bold"/>
              </a:rPr>
              <a:t>“</a:t>
            </a:r>
            <a:r>
              <a:rPr lang="en-US" sz="2600" b="1" u="sng">
                <a:solidFill>
                  <a:srgbClr val="B7410E"/>
                </a:solidFill>
                <a:latin typeface="Raleway Bold"/>
                <a:ea typeface="Raleway Bold"/>
                <a:cs typeface="Raleway Bold"/>
                <a:sym typeface="Raleway Bold"/>
                <a:hlinkClick r:id="rId2" tooltip="https://bit.ly/Passport-to-Canvas-Elon-L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Passport to Canvas</a:t>
            </a:r>
            <a:r>
              <a:rPr lang="en-US" sz="2600" b="1">
                <a:solidFill>
                  <a:srgbClr val="B7410E"/>
                </a:solidFill>
                <a:latin typeface="Raleway Bold"/>
                <a:ea typeface="Raleway Bold"/>
                <a:cs typeface="Raleway Bold"/>
                <a:sym typeface="Raleway Bold"/>
              </a:rPr>
              <a:t>”</a:t>
            </a:r>
            <a:r>
              <a:rPr lang="en-US" sz="2600" b="1">
                <a:solidFill>
                  <a:srgbClr val="000000"/>
                </a:solidFill>
                <a:latin typeface="Raleway Semi-Bold"/>
                <a:ea typeface="Raleway Semi-Bold"/>
                <a:cs typeface="Raleway Semi-Bold"/>
                <a:sym typeface="Raleway Semi-Bold"/>
              </a:rPr>
              <a:t> for a self-paced introduction.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114511" y="3196764"/>
            <a:ext cx="7182889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Raleway Ultra-Bold"/>
                <a:ea typeface="Raleway Ultra-Bold"/>
                <a:cs typeface="Raleway Ultra-Bold"/>
                <a:sym typeface="Raleway Ultra-Bold"/>
              </a:rPr>
              <a:t>Have a question while using Canvas?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114511" y="3837283"/>
            <a:ext cx="7069606" cy="1362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 b="1">
                <a:solidFill>
                  <a:srgbClr val="000000"/>
                </a:solidFill>
                <a:latin typeface="Raleway Semi-Bold"/>
                <a:ea typeface="Raleway Semi-Bold"/>
                <a:cs typeface="Raleway Semi-Bold"/>
                <a:sym typeface="Raleway Semi-Bold"/>
              </a:rPr>
              <a:t>Use </a:t>
            </a:r>
            <a:r>
              <a:rPr lang="en-US" sz="2600" b="1" u="sng">
                <a:solidFill>
                  <a:srgbClr val="B7410E"/>
                </a:solidFill>
                <a:latin typeface="Raleway Bold"/>
                <a:ea typeface="Raleway Bold"/>
                <a:cs typeface="Raleway Bold"/>
                <a:sym typeface="Raleway Bold"/>
                <a:hlinkClick r:id="rId4" tooltip="https://bit.ly/Canvas_Help_24-7_Elon-L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24/7 Canvas Support</a:t>
            </a:r>
            <a:r>
              <a:rPr lang="en-US" sz="2600" b="1">
                <a:solidFill>
                  <a:srgbClr val="B7410E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  <a:r>
              <a:rPr lang="en-US" sz="2600" b="1">
                <a:solidFill>
                  <a:srgbClr val="000000"/>
                </a:solidFill>
                <a:latin typeface="Raleway Semi-Bold"/>
                <a:ea typeface="Raleway Semi-Bold"/>
                <a:cs typeface="Raleway Semi-Bold"/>
                <a:sym typeface="Raleway Semi-Bold"/>
              </a:rPr>
              <a:t>from the Help menu for questions about assignments, grades, navigation and other features.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167879" y="5814060"/>
            <a:ext cx="6019416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Raleway Ultra-Bold"/>
                <a:ea typeface="Raleway Ultra-Bold"/>
                <a:cs typeface="Raleway Ultra-Bold"/>
                <a:sym typeface="Raleway Ultra-Bold"/>
              </a:rPr>
              <a:t>Having trouble logging in or accessing your account?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167879" y="7023735"/>
            <a:ext cx="4080371" cy="905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 b="1">
                <a:solidFill>
                  <a:srgbClr val="000000"/>
                </a:solidFill>
                <a:latin typeface="Raleway Semi-Bold"/>
                <a:ea typeface="Raleway Semi-Bold"/>
                <a:cs typeface="Raleway Semi-Bold"/>
                <a:sym typeface="Raleway Semi-Bold"/>
              </a:rPr>
              <a:t>Contact the </a:t>
            </a:r>
            <a:r>
              <a:rPr lang="en-US" sz="2600" b="1" u="sng">
                <a:solidFill>
                  <a:srgbClr val="B7410E"/>
                </a:solidFill>
                <a:latin typeface="Raleway Bold"/>
                <a:ea typeface="Raleway Bold"/>
                <a:cs typeface="Raleway Bold"/>
                <a:sym typeface="Raleway Bold"/>
                <a:hlinkClick r:id="rId7" tooltip="https://bit.ly/contact-elon-it-L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Technology Service Desk</a:t>
            </a:r>
            <a:r>
              <a:rPr lang="en-US" sz="2600" b="1">
                <a:solidFill>
                  <a:srgbClr val="B7410E"/>
                </a:solidFill>
                <a:latin typeface="Raleway Bold"/>
                <a:ea typeface="Raleway Bold"/>
                <a:cs typeface="Raleway Bold"/>
                <a:sym typeface="Raleway Bold"/>
              </a:rPr>
              <a:t>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314103" y="5814060"/>
            <a:ext cx="7182889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Raleway Ultra-Bold"/>
                <a:ea typeface="Raleway Ultra-Bold"/>
                <a:cs typeface="Raleway Ultra-Bold"/>
                <a:sym typeface="Raleway Ultra-Bold"/>
              </a:rPr>
              <a:t>Can't find one of your courses?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285388" y="6452235"/>
            <a:ext cx="5476026" cy="1819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 b="1">
                <a:solidFill>
                  <a:srgbClr val="000000"/>
                </a:solidFill>
                <a:latin typeface="Raleway Semi-Bold"/>
                <a:ea typeface="Raleway Semi-Bold"/>
                <a:cs typeface="Raleway Semi-Bold"/>
                <a:sym typeface="Raleway Semi-Bold"/>
              </a:rPr>
              <a:t>Courses may become available at different times. If a course should be available but you don't see it, contact your instructor first.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43000" y="9527414"/>
            <a:ext cx="13252381" cy="508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en-US" sz="3099" b="1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Find all student resources and support on the </a:t>
            </a:r>
            <a:r>
              <a:rPr lang="en-US" sz="3099" b="1" u="sng">
                <a:solidFill>
                  <a:srgbClr val="DDA510"/>
                </a:solidFill>
                <a:latin typeface="Raleway Ultra-Bold"/>
                <a:ea typeface="Raleway Ultra-Bold"/>
                <a:cs typeface="Raleway Ultra-Bold"/>
                <a:sym typeface="Raleway Ultra-Bold"/>
                <a:hlinkClick r:id="rId9" tooltip="https://bit.ly/Canvas-Transition-Hub_Elon_Students-L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Canvas Transition Hub</a:t>
            </a:r>
            <a:r>
              <a:rPr lang="en-US" sz="3099" b="1">
                <a:solidFill>
                  <a:srgbClr val="DDA510"/>
                </a:solidFill>
                <a:latin typeface="Raleway Bold"/>
                <a:ea typeface="Raleway Bold"/>
                <a:cs typeface="Raleway Bold"/>
                <a:sym typeface="Raleway Bold"/>
              </a:rPr>
              <a:t>.</a:t>
            </a:r>
          </a:p>
        </p:txBody>
      </p:sp>
      <p:sp>
        <p:nvSpPr>
          <p:cNvPr id="25" name="Freeform 25">
            <a:hlinkClick r:id="rId9" tooltip="https://bit.ly/Canvas-Transition-Hub_Elon_Students-LK"/>
          </p:cNvPr>
          <p:cNvSpPr/>
          <p:nvPr/>
        </p:nvSpPr>
        <p:spPr>
          <a:xfrm>
            <a:off x="15079933" y="7161718"/>
            <a:ext cx="3001903" cy="3001903"/>
          </a:xfrm>
          <a:custGeom>
            <a:avLst/>
            <a:gdLst/>
            <a:ahLst/>
            <a:cxnLst/>
            <a:rect l="l" t="t" r="r" b="b"/>
            <a:pathLst>
              <a:path w="3001903" h="3001903">
                <a:moveTo>
                  <a:pt x="0" y="0"/>
                </a:moveTo>
                <a:lnTo>
                  <a:pt x="3001904" y="0"/>
                </a:lnTo>
                <a:lnTo>
                  <a:pt x="3001904" y="3001904"/>
                </a:lnTo>
                <a:lnTo>
                  <a:pt x="0" y="300190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1504"/>
            <a:ext cx="18288000" cy="2424835"/>
            <a:chOff x="0" y="0"/>
            <a:chExt cx="4816593" cy="638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638640"/>
            </a:xfrm>
            <a:custGeom>
              <a:avLst/>
              <a:gdLst/>
              <a:ahLst/>
              <a:cxnLst/>
              <a:rect l="l" t="t" r="r" b="b"/>
              <a:pathLst>
                <a:path w="4816592" h="638640">
                  <a:moveTo>
                    <a:pt x="0" y="0"/>
                  </a:moveTo>
                  <a:lnTo>
                    <a:pt x="4816592" y="0"/>
                  </a:lnTo>
                  <a:lnTo>
                    <a:pt x="4816592" y="638640"/>
                  </a:lnTo>
                  <a:lnTo>
                    <a:pt x="0" y="638640"/>
                  </a:lnTo>
                  <a:close/>
                </a:path>
              </a:pathLst>
            </a:custGeom>
            <a:solidFill>
              <a:srgbClr val="73000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816593" cy="6957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9346439"/>
            <a:ext cx="18288000" cy="3511417"/>
            <a:chOff x="0" y="0"/>
            <a:chExt cx="4816593" cy="92481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924818"/>
            </a:xfrm>
            <a:custGeom>
              <a:avLst/>
              <a:gdLst/>
              <a:ahLst/>
              <a:cxnLst/>
              <a:rect l="l" t="t" r="r" b="b"/>
              <a:pathLst>
                <a:path w="4816592" h="924818">
                  <a:moveTo>
                    <a:pt x="0" y="0"/>
                  </a:moveTo>
                  <a:lnTo>
                    <a:pt x="4816592" y="0"/>
                  </a:lnTo>
                  <a:lnTo>
                    <a:pt x="4816592" y="924818"/>
                  </a:lnTo>
                  <a:lnTo>
                    <a:pt x="0" y="924818"/>
                  </a:lnTo>
                  <a:close/>
                </a:path>
              </a:pathLst>
            </a:custGeom>
            <a:solidFill>
              <a:srgbClr val="73000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4816593" cy="9819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sp>
        <p:nvSpPr>
          <p:cNvPr id="8" name="Freeform 8">
            <a:hlinkClick r:id="rId2" tooltip="https://bit.ly/Passport-to-Canvas-Elon-LK"/>
          </p:cNvPr>
          <p:cNvSpPr/>
          <p:nvPr/>
        </p:nvSpPr>
        <p:spPr>
          <a:xfrm>
            <a:off x="5926062" y="2788336"/>
            <a:ext cx="11333238" cy="6183100"/>
          </a:xfrm>
          <a:custGeom>
            <a:avLst/>
            <a:gdLst/>
            <a:ahLst/>
            <a:cxnLst/>
            <a:rect l="l" t="t" r="r" b="b"/>
            <a:pathLst>
              <a:path w="11333238" h="6183100">
                <a:moveTo>
                  <a:pt x="0" y="0"/>
                </a:moveTo>
                <a:lnTo>
                  <a:pt x="11333238" y="0"/>
                </a:lnTo>
                <a:lnTo>
                  <a:pt x="11333238" y="6183099"/>
                </a:lnTo>
                <a:lnTo>
                  <a:pt x="0" y="61830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30400"/>
            </a:stretch>
          </a:blipFill>
          <a:ln w="47625" cap="sq">
            <a:solidFill>
              <a:srgbClr val="B59A57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337113" y="686787"/>
            <a:ext cx="17493455" cy="10618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960"/>
              </a:lnSpc>
            </a:pPr>
            <a:r>
              <a:rPr lang="en-US" sz="6400" b="1">
                <a:solidFill>
                  <a:srgbClr val="FFFFFF"/>
                </a:solidFill>
                <a:latin typeface="Raleway Ultra-Bold"/>
                <a:ea typeface="Raleway Ultra-Bold"/>
                <a:cs typeface="Raleway Ultra-Bold"/>
                <a:sym typeface="Raleway Ultra-Bold"/>
              </a:rPr>
              <a:t>FINDING YOUR WAY AROUND </a:t>
            </a:r>
            <a:r>
              <a:rPr lang="en-US" sz="6400" b="1">
                <a:solidFill>
                  <a:srgbClr val="DDA510"/>
                </a:solidFill>
                <a:latin typeface="Raleway Ultra-Bold"/>
                <a:ea typeface="Raleway Ultra-Bold"/>
                <a:cs typeface="Raleway Ultra-Bold"/>
                <a:sym typeface="Raleway Ultra-Bold"/>
              </a:rPr>
              <a:t>THIS COURSE</a:t>
            </a:r>
            <a:r>
              <a:rPr lang="en-US" sz="6400" b="1">
                <a:solidFill>
                  <a:srgbClr val="B59A57"/>
                </a:solidFill>
                <a:latin typeface="Raleway Ultra-Bold"/>
                <a:ea typeface="Raleway Ultra-Bold"/>
                <a:cs typeface="Raleway Ultra-Bold"/>
                <a:sym typeface="Raleway Ultra-Bold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667000" y="9565514"/>
            <a:ext cx="12826663" cy="464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 b="1" i="1">
                <a:solidFill>
                  <a:srgbClr val="FFFFFF"/>
                </a:solidFill>
                <a:latin typeface="Raleway Bold Italics"/>
                <a:ea typeface="Raleway Bold Italics"/>
                <a:cs typeface="Raleway Bold Italics"/>
                <a:sym typeface="Raleway Bold Italics"/>
              </a:rPr>
              <a:t>Your instructor may organize Canvas a little differently from your other courses.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10060" y="3430747"/>
            <a:ext cx="4574386" cy="4105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In this course: </a:t>
            </a:r>
          </a:p>
          <a:p>
            <a:pPr marL="561339" lvl="1" indent="-280669" algn="l">
              <a:lnSpc>
                <a:spcPts val="3639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Start with Modules to find weekly/course content. </a:t>
            </a:r>
          </a:p>
          <a:p>
            <a:pPr marL="561339" lvl="1" indent="-280669" algn="l">
              <a:lnSpc>
                <a:spcPts val="3639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Check Announcements for course updates.</a:t>
            </a:r>
          </a:p>
          <a:p>
            <a:pPr marL="561339" lvl="1" indent="-280669" algn="l">
              <a:lnSpc>
                <a:spcPts val="3639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Review Assignments for upcoming work. </a:t>
            </a:r>
          </a:p>
          <a:p>
            <a:pPr marL="561339" lvl="1" indent="-280669" algn="l">
              <a:lnSpc>
                <a:spcPts val="3639"/>
              </a:lnSpc>
              <a:buFont typeface="Arial"/>
              <a:buChar char="•"/>
            </a:pPr>
            <a:r>
              <a:rPr lang="en-US" sz="2599" b="1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Use Grades to view feedback and grades.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254</Words>
  <Application>Microsoft Office PowerPoint</Application>
  <PresentationFormat>Custom</PresentationFormat>
  <Paragraphs>30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3" baseType="lpstr">
      <vt:lpstr>Raleway Bold Italics</vt:lpstr>
      <vt:lpstr>Raleway Ultra-Bold</vt:lpstr>
      <vt:lpstr>Calibri</vt:lpstr>
      <vt:lpstr>Arial</vt:lpstr>
      <vt:lpstr>Raleway Semi-Bold Italics</vt:lpstr>
      <vt:lpstr>Raleway Bold</vt:lpstr>
      <vt:lpstr>Raleway Semi-Bold</vt:lpstr>
      <vt:lpstr>Raleway Medium</vt:lpstr>
      <vt:lpstr>Poppins Bold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Canvas Onboarding Slide Deck</dc:title>
  <cp:lastModifiedBy>Daniel Statum</cp:lastModifiedBy>
  <cp:revision>1</cp:revision>
  <dcterms:created xsi:type="dcterms:W3CDTF">2006-08-16T00:00:00Z</dcterms:created>
  <dcterms:modified xsi:type="dcterms:W3CDTF">2026-08-18T15:14:59Z</dcterms:modified>
  <dc:identifier>DAHRpQyby3Y</dc:identifier>
</cp:coreProperties>
</file>