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56" r:id="rId3"/>
    <p:sldId id="358" r:id="rId4"/>
    <p:sldId id="359" r:id="rId5"/>
    <p:sldId id="357" r:id="rId6"/>
    <p:sldId id="352" r:id="rId7"/>
    <p:sldId id="353" r:id="rId8"/>
    <p:sldId id="354" r:id="rId9"/>
    <p:sldId id="355" r:id="rId10"/>
    <p:sldId id="343" r:id="rId11"/>
    <p:sldId id="342" r:id="rId12"/>
    <p:sldId id="341" r:id="rId13"/>
    <p:sldId id="344" r:id="rId14"/>
    <p:sldId id="337" r:id="rId15"/>
    <p:sldId id="351" r:id="rId16"/>
    <p:sldId id="349" r:id="rId17"/>
    <p:sldId id="350" r:id="rId18"/>
    <p:sldId id="340" r:id="rId19"/>
    <p:sldId id="334" r:id="rId20"/>
    <p:sldId id="345" r:id="rId21"/>
    <p:sldId id="3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Hooks" initials="RH" lastIdx="1" clrIdx="0">
    <p:extLst>
      <p:ext uri="{19B8F6BF-5375-455C-9EA6-DF929625EA0E}">
        <p15:presenceInfo xmlns:p15="http://schemas.microsoft.com/office/powerpoint/2012/main" userId="S::rhooks@elon.edu::47228348-6a01-488e-8b93-dbe321148a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603"/>
    <a:srgbClr val="ACFEDF"/>
    <a:srgbClr val="B88800"/>
    <a:srgbClr val="E505BA"/>
    <a:srgbClr val="FFFFFF"/>
    <a:srgbClr val="B59A57"/>
    <a:srgbClr val="DAB600"/>
    <a:srgbClr val="FFD700"/>
    <a:srgbClr val="B89900"/>
    <a:srgbClr val="64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226" autoAdjust="0"/>
  </p:normalViewPr>
  <p:slideViewPr>
    <p:cSldViewPr snapToGrid="0">
      <p:cViewPr varScale="1">
        <p:scale>
          <a:sx n="108" d="100"/>
          <a:sy n="108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29DE5-A4CC-4F14-889F-CB371620EB0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A144-8A16-4888-B2F7-0E1B9D0E7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9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A144-8A16-4888-B2F7-0E1B9D0E7BE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7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A144-8A16-4888-B2F7-0E1B9D0E7BE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A144-8A16-4888-B2F7-0E1B9D0E7BE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2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A144-8A16-4888-B2F7-0E1B9D0E7BE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9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87894-DD29-42FD-AE09-3258AE1801E4}"/>
              </a:ext>
            </a:extLst>
          </p:cNvPr>
          <p:cNvSpPr txBox="1"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rgbClr val="B888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8" y="4732865"/>
            <a:ext cx="1002132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634" y="932112"/>
            <a:ext cx="8228087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8" y="5299603"/>
            <a:ext cx="1002132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5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0" y="685800"/>
            <a:ext cx="1002132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6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2562" y="8630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3" y="2819399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322" y="685801"/>
            <a:ext cx="9298820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0980" y="3428999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8" y="4343400"/>
            <a:ext cx="1002132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1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1" y="3308581"/>
            <a:ext cx="1002131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7381"/>
            <a:ext cx="1002132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58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2562" y="8630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3" y="2819399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322" y="685801"/>
            <a:ext cx="9298820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700" y="3886200"/>
            <a:ext cx="1002132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5200"/>
            <a:ext cx="1002132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4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1" y="685802"/>
            <a:ext cx="1002132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699" y="3505200"/>
            <a:ext cx="1002132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5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2667000"/>
            <a:ext cx="10272889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92440" y="6108174"/>
            <a:ext cx="1143297" cy="365125"/>
          </a:xfrm>
        </p:spPr>
        <p:txBody>
          <a:bodyPr/>
          <a:lstStyle/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0197" y="6108174"/>
            <a:ext cx="708602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1957" y="6108174"/>
            <a:ext cx="570444" cy="365125"/>
          </a:xfrm>
        </p:spPr>
        <p:txBody>
          <a:bodyPr/>
          <a:lstStyle/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8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6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2658533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3335337"/>
            <a:ext cx="48963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2667000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3335337"/>
            <a:ext cx="48963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0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9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1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9" y="1600200"/>
            <a:ext cx="355004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404" y="685801"/>
            <a:ext cx="6242616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9" y="2971800"/>
            <a:ext cx="35500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8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110" y="1752599"/>
            <a:ext cx="542757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6661" y="914400"/>
            <a:ext cx="3281828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110" y="3124199"/>
            <a:ext cx="542757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4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512" y="2667001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11573" y="6116071"/>
            <a:ext cx="1143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61821B-D6E7-45BD-8B13-B60B997F801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9330" y="6116071"/>
            <a:ext cx="7086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012F76-C0A1-4E9A-B02B-EE7AA7363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9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237238E-5B84-4536-BD03-C2F5C857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83" y="0"/>
            <a:ext cx="8255431" cy="257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4B990E-1DBD-4F1F-B800-2E0ED16E2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4109" cy="2581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7B0AA-F64E-4533-88F9-3C223F87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651" y="5023982"/>
            <a:ext cx="8774696" cy="1029196"/>
          </a:xfrm>
        </p:spPr>
        <p:txBody>
          <a:bodyPr anchor="ctr"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4400" i="1" dirty="0">
                <a:solidFill>
                  <a:srgbClr val="B59A57"/>
                </a:solidFill>
                <a:latin typeface="Agency FB" panose="020B0503020202020204" pitchFamily="34" charset="0"/>
              </a:rPr>
              <a:t>Presented by Elon University Police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31A76-3437-42F4-A101-77D2731B7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14" y="2726831"/>
            <a:ext cx="12126686" cy="2148328"/>
          </a:xfrm>
        </p:spPr>
        <p:txBody>
          <a:bodyPr anchor="ctr">
            <a:noAutofit/>
          </a:bodyPr>
          <a:lstStyle/>
          <a:p>
            <a:r>
              <a:rPr kumimoji="0" lang="en-US" sz="8800" b="1" i="0" u="none" strike="noStrike" kern="1200" cap="none" spc="0" normalizeH="0" baseline="0" noProof="0" dirty="0">
                <a:ln w="11430"/>
                <a:solidFill>
                  <a:srgbClr val="B59A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j-ea"/>
                <a:cs typeface="Narkisim" panose="020E0502050101010101" pitchFamily="34" charset="-79"/>
              </a:rPr>
              <a:t>RAVE GUARDIAN &amp; E-ALERTS</a:t>
            </a:r>
            <a:endParaRPr lang="en-US" sz="8800" i="1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rgbClr val="B59A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C0199-B331-4317-8E43-A7008877A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1" y="-1813"/>
            <a:ext cx="2934109" cy="2581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BDE95-591F-4330-A4BB-4CA762823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485" y="0"/>
            <a:ext cx="253851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5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aircraft, container&#10;&#10;Description automatically generated">
            <a:extLst>
              <a:ext uri="{FF2B5EF4-FFF2-40B4-BE49-F238E27FC236}">
                <a16:creationId xmlns:a16="http://schemas.microsoft.com/office/drawing/2014/main" id="{D7D7AF3B-9C24-4130-BBDE-0E557388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751" y="5684838"/>
            <a:ext cx="857980" cy="1132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234E96-BA43-4F1E-863A-9936793FC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95" y="0"/>
            <a:ext cx="5393043" cy="6872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6BE997-3870-4864-AA3E-56E1A1795ED0}"/>
              </a:ext>
            </a:extLst>
          </p:cNvPr>
          <p:cNvSpPr txBox="1"/>
          <p:nvPr/>
        </p:nvSpPr>
        <p:spPr>
          <a:xfrm>
            <a:off x="89724" y="1360747"/>
            <a:ext cx="3243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rgbClr val="00B050"/>
                </a:solidFill>
              </a:rPr>
              <a:t>DISCREETLY CONTACT CAMPUS SAFETY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7A2039-DAAD-4094-B821-1CD37D1E2401}"/>
              </a:ext>
            </a:extLst>
          </p:cNvPr>
          <p:cNvSpPr txBox="1"/>
          <p:nvPr/>
        </p:nvSpPr>
        <p:spPr>
          <a:xfrm>
            <a:off x="571106" y="3607012"/>
            <a:ext cx="283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B6603"/>
                </a:solidFill>
              </a:rPr>
              <a:t>NEVER TRAVEL ALONE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50B08A-F11A-4E64-990B-6B470806712A}"/>
              </a:ext>
            </a:extLst>
          </p:cNvPr>
          <p:cNvSpPr txBox="1"/>
          <p:nvPr/>
        </p:nvSpPr>
        <p:spPr>
          <a:xfrm>
            <a:off x="1026367" y="2619139"/>
            <a:ext cx="2836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E505BA"/>
                </a:solidFill>
              </a:rPr>
              <a:t>STAY INFORMED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56DBBB-A855-4665-9C23-340011016E7D}"/>
              </a:ext>
            </a:extLst>
          </p:cNvPr>
          <p:cNvSpPr txBox="1"/>
          <p:nvPr/>
        </p:nvSpPr>
        <p:spPr>
          <a:xfrm>
            <a:off x="8726238" y="1360747"/>
            <a:ext cx="2836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FIND THE RESOURCES YOU NEED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E63D2B-F2F5-4E77-8FE3-1CB8D3835405}"/>
              </a:ext>
            </a:extLst>
          </p:cNvPr>
          <p:cNvSpPr txBox="1"/>
          <p:nvPr/>
        </p:nvSpPr>
        <p:spPr>
          <a:xfrm>
            <a:off x="8733235" y="2649916"/>
            <a:ext cx="283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MAKE THE RIGHT CALL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59932-D9BE-45B5-8CDC-8A7C587509FD}"/>
              </a:ext>
            </a:extLst>
          </p:cNvPr>
          <p:cNvSpPr txBox="1"/>
          <p:nvPr/>
        </p:nvSpPr>
        <p:spPr>
          <a:xfrm>
            <a:off x="8726238" y="3607012"/>
            <a:ext cx="283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HELP IS ON THE 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89502-4046-4AB6-B2F4-AE07186F7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432" y="1022085"/>
            <a:ext cx="1782543" cy="3719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971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reating &amp;amp; Using Your Account - Using the BBC">
            <a:extLst>
              <a:ext uri="{FF2B5EF4-FFF2-40B4-BE49-F238E27FC236}">
                <a16:creationId xmlns:a16="http://schemas.microsoft.com/office/drawing/2014/main" id="{25360D15-6746-4DB9-A763-EED65FC71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r="8912"/>
          <a:stretch/>
        </p:blipFill>
        <p:spPr bwMode="auto">
          <a:xfrm>
            <a:off x="2932323" y="1834572"/>
            <a:ext cx="4649241" cy="298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1C262E-4D00-4216-8CE9-2E56EC427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36" y="995565"/>
            <a:ext cx="2637438" cy="5755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293012-7A2B-409A-9B15-874BA6B6B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784" y="420558"/>
            <a:ext cx="4385786" cy="64374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600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6A601DB-C892-4AB5-A9C0-1E6E0EE9D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0AB1A-7153-4DAE-8655-E8F0C5B96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32" y="2038814"/>
            <a:ext cx="2226722" cy="4819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622BDE-4D7C-4235-958F-6D3E4E2F1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11292" b="45465"/>
          <a:stretch/>
        </p:blipFill>
        <p:spPr>
          <a:xfrm>
            <a:off x="5878285" y="1087613"/>
            <a:ext cx="6018927" cy="5632990"/>
          </a:xfrm>
          <a:prstGeom prst="rect">
            <a:avLst/>
          </a:prstGeom>
          <a:ln>
            <a:noFill/>
          </a:ln>
          <a:effectLst>
            <a:glow rad="139700">
              <a:srgbClr val="00B0F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56 Hello My name is .... ideas | hello my name is, my name is, names">
            <a:extLst>
              <a:ext uri="{FF2B5EF4-FFF2-40B4-BE49-F238E27FC236}">
                <a16:creationId xmlns:a16="http://schemas.microsoft.com/office/drawing/2014/main" id="{AF054089-72B8-4AC5-BF8C-B4E0054D5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" b="5897"/>
          <a:stretch/>
        </p:blipFill>
        <p:spPr bwMode="auto">
          <a:xfrm rot="20166662">
            <a:off x="2944800" y="4088942"/>
            <a:ext cx="2838738" cy="1570096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10000"/>
                <a:lumOff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B6D004-A1A8-46DD-8BCB-C1A45B008934}"/>
              </a:ext>
            </a:extLst>
          </p:cNvPr>
          <p:cNvSpPr txBox="1"/>
          <p:nvPr/>
        </p:nvSpPr>
        <p:spPr>
          <a:xfrm>
            <a:off x="-11638" y="0"/>
            <a:ext cx="11708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DISCREETLY CONTACT CAMPUS SAFETY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6CDF0-4D97-46F5-96A3-BF41F439FB32}"/>
              </a:ext>
            </a:extLst>
          </p:cNvPr>
          <p:cNvSpPr txBox="1"/>
          <p:nvPr/>
        </p:nvSpPr>
        <p:spPr>
          <a:xfrm>
            <a:off x="89513" y="603689"/>
            <a:ext cx="5182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Prevent dangerous situations by discreetly sending anonymous tips with a photo or location as needed.</a:t>
            </a:r>
          </a:p>
        </p:txBody>
      </p:sp>
    </p:spTree>
    <p:extLst>
      <p:ext uri="{BB962C8B-B14F-4D97-AF65-F5344CB8AC3E}">
        <p14:creationId xmlns:p14="http://schemas.microsoft.com/office/powerpoint/2010/main" val="382523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6209E1-5155-4F72-9831-F09251DD0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8" y="2123659"/>
            <a:ext cx="3724537" cy="2499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1FC8FC-606E-4F8C-B62F-F19B60C12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735"/>
          <a:stretch/>
        </p:blipFill>
        <p:spPr>
          <a:xfrm>
            <a:off x="1867082" y="3004033"/>
            <a:ext cx="5011841" cy="272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C31962-2820-436E-B22A-72E9EAE05A0C}"/>
              </a:ext>
            </a:extLst>
          </p:cNvPr>
          <p:cNvSpPr txBox="1"/>
          <p:nvPr/>
        </p:nvSpPr>
        <p:spPr>
          <a:xfrm>
            <a:off x="93304" y="0"/>
            <a:ext cx="739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505BA"/>
                </a:solidFill>
              </a:rPr>
              <a:t>STAY INFORMED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BD319-A875-4ED9-A600-56549FD23D86}"/>
              </a:ext>
            </a:extLst>
          </p:cNvPr>
          <p:cNvSpPr txBox="1"/>
          <p:nvPr/>
        </p:nvSpPr>
        <p:spPr>
          <a:xfrm>
            <a:off x="93304" y="646331"/>
            <a:ext cx="547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Receive alerts based on your location, even when you don’t have a cell signal.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3E210-7B4C-4DDF-9A36-849EBC194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395" y="472512"/>
            <a:ext cx="5732301" cy="5940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2A73281-2EF2-43D1-8B66-CBC1B41374D2}"/>
              </a:ext>
            </a:extLst>
          </p:cNvPr>
          <p:cNvSpPr/>
          <p:nvPr/>
        </p:nvSpPr>
        <p:spPr>
          <a:xfrm>
            <a:off x="1" y="1956618"/>
            <a:ext cx="1376516" cy="1472381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1828800"/>
                      <a:gd name="connsiteY0" fmla="*/ 843432 h 1686863"/>
                      <a:gd name="connsiteX1" fmla="*/ 914400 w 1828800"/>
                      <a:gd name="connsiteY1" fmla="*/ 0 h 1686863"/>
                      <a:gd name="connsiteX2" fmla="*/ 1828800 w 1828800"/>
                      <a:gd name="connsiteY2" fmla="*/ 843432 h 1686863"/>
                      <a:gd name="connsiteX3" fmla="*/ 914400 w 1828800"/>
                      <a:gd name="connsiteY3" fmla="*/ 1686864 h 1686863"/>
                      <a:gd name="connsiteX4" fmla="*/ 0 w 1828800"/>
                      <a:gd name="connsiteY4" fmla="*/ 843432 h 1686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0" h="1686863" extrusionOk="0">
                        <a:moveTo>
                          <a:pt x="0" y="843432"/>
                        </a:moveTo>
                        <a:cubicBezTo>
                          <a:pt x="7024" y="324779"/>
                          <a:pt x="460016" y="40780"/>
                          <a:pt x="914400" y="0"/>
                        </a:cubicBezTo>
                        <a:cubicBezTo>
                          <a:pt x="1405923" y="-5099"/>
                          <a:pt x="1838057" y="345159"/>
                          <a:pt x="1828800" y="843432"/>
                        </a:cubicBezTo>
                        <a:cubicBezTo>
                          <a:pt x="1884835" y="1272209"/>
                          <a:pt x="1382352" y="1781289"/>
                          <a:pt x="914400" y="1686864"/>
                        </a:cubicBezTo>
                        <a:cubicBezTo>
                          <a:pt x="394602" y="1735434"/>
                          <a:pt x="74232" y="1243955"/>
                          <a:pt x="0" y="84343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5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application, timeline&#10;&#10;Description automatically generated">
            <a:extLst>
              <a:ext uri="{FF2B5EF4-FFF2-40B4-BE49-F238E27FC236}">
                <a16:creationId xmlns:a16="http://schemas.microsoft.com/office/drawing/2014/main" id="{F41454F9-3E13-467F-BB6F-95D5AC46F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7" y="1755419"/>
            <a:ext cx="2272461" cy="4918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Graphical user interface, application, timeline&#10;&#10;Description automatically generated">
            <a:extLst>
              <a:ext uri="{FF2B5EF4-FFF2-40B4-BE49-F238E27FC236}">
                <a16:creationId xmlns:a16="http://schemas.microsoft.com/office/drawing/2014/main" id="{C8CD2BE9-3A87-4673-9ECE-F576D052E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0" b="38956"/>
          <a:stretch/>
        </p:blipFill>
        <p:spPr>
          <a:xfrm>
            <a:off x="5887616" y="144650"/>
            <a:ext cx="6008915" cy="6528943"/>
          </a:xfrm>
          <a:prstGeom prst="rect">
            <a:avLst/>
          </a:prstGeom>
          <a:ln w="127000" cap="rnd">
            <a:solidFill>
              <a:schemeClr val="tx2">
                <a:lumMod val="75000"/>
                <a:lumOff val="2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B036CB2-8F2D-4450-9217-DD2A54EFD77F}"/>
              </a:ext>
            </a:extLst>
          </p:cNvPr>
          <p:cNvSpPr txBox="1"/>
          <p:nvPr/>
        </p:nvSpPr>
        <p:spPr>
          <a:xfrm>
            <a:off x="3614985" y="2228522"/>
            <a:ext cx="1440105" cy="437042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000" i="1" dirty="0">
                <a:solidFill>
                  <a:srgbClr val="EB6603"/>
                </a:solidFill>
              </a:rPr>
              <a:t>? ? ? ? ? ? ?</a:t>
            </a:r>
          </a:p>
          <a:p>
            <a:endParaRPr lang="en-US" sz="2000" dirty="0">
              <a:solidFill>
                <a:srgbClr val="EB6603"/>
              </a:solidFill>
            </a:endParaRPr>
          </a:p>
          <a:p>
            <a:pPr algn="ctr"/>
            <a:r>
              <a:rPr lang="en-US" b="1" i="1" dirty="0">
                <a:solidFill>
                  <a:srgbClr val="EB6603"/>
                </a:solidFill>
                <a:latin typeface="Bahnschrift SemiLight Condensed" panose="020B0502040204020203" pitchFamily="34" charset="0"/>
              </a:rPr>
              <a:t>who</a:t>
            </a:r>
          </a:p>
          <a:p>
            <a:pPr algn="ctr"/>
            <a:endParaRPr lang="en-US" b="1" i="1" dirty="0">
              <a:solidFill>
                <a:srgbClr val="EB6603"/>
              </a:solidFill>
              <a:latin typeface="Bahnschrift SemiLight Condensed" panose="020B0502040204020203" pitchFamily="34" charset="0"/>
            </a:endParaRPr>
          </a:p>
          <a:p>
            <a:pPr algn="ctr"/>
            <a:r>
              <a:rPr lang="en-US" b="1" i="1" dirty="0">
                <a:solidFill>
                  <a:srgbClr val="EB6603"/>
                </a:solidFill>
                <a:latin typeface="Bahnschrift SemiLight Condensed" panose="020B0502040204020203" pitchFamily="34" charset="0"/>
              </a:rPr>
              <a:t>what</a:t>
            </a:r>
          </a:p>
          <a:p>
            <a:pPr algn="ctr"/>
            <a:endParaRPr lang="en-US" b="1" i="1" dirty="0">
              <a:solidFill>
                <a:srgbClr val="EB6603"/>
              </a:solidFill>
              <a:latin typeface="Bahnschrift SemiLight Condensed" panose="020B0502040204020203" pitchFamily="34" charset="0"/>
            </a:endParaRPr>
          </a:p>
          <a:p>
            <a:pPr algn="ctr"/>
            <a:r>
              <a:rPr lang="en-US" b="1" i="1" dirty="0">
                <a:solidFill>
                  <a:srgbClr val="EB6603"/>
                </a:solidFill>
                <a:latin typeface="Bahnschrift SemiLight Condensed" panose="020B0502040204020203" pitchFamily="34" charset="0"/>
              </a:rPr>
              <a:t>where</a:t>
            </a:r>
          </a:p>
          <a:p>
            <a:pPr algn="ctr"/>
            <a:endParaRPr lang="en-US" b="1" i="1" dirty="0">
              <a:solidFill>
                <a:srgbClr val="EB6603"/>
              </a:solidFill>
              <a:latin typeface="Bahnschrift SemiLight Condensed" panose="020B0502040204020203" pitchFamily="34" charset="0"/>
            </a:endParaRPr>
          </a:p>
          <a:p>
            <a:pPr algn="ctr"/>
            <a:r>
              <a:rPr lang="en-US" b="1" i="1" dirty="0">
                <a:solidFill>
                  <a:srgbClr val="EB6603"/>
                </a:solidFill>
                <a:latin typeface="Bahnschrift SemiLight Condensed" panose="020B0502040204020203" pitchFamily="34" charset="0"/>
              </a:rPr>
              <a:t>when</a:t>
            </a:r>
          </a:p>
          <a:p>
            <a:pPr algn="ctr"/>
            <a:endParaRPr lang="en-US" sz="2000" i="1" dirty="0">
              <a:solidFill>
                <a:srgbClr val="EB6603"/>
              </a:solidFill>
            </a:endParaRPr>
          </a:p>
          <a:p>
            <a:pPr algn="ctr"/>
            <a:r>
              <a:rPr lang="en-US" sz="2000" i="1" dirty="0">
                <a:solidFill>
                  <a:srgbClr val="EB6603"/>
                </a:solidFill>
              </a:rPr>
              <a:t>? ? ? ? ? ? ?</a:t>
            </a:r>
          </a:p>
          <a:p>
            <a:pPr algn="ctr"/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6D94BC-2E1C-4824-B15F-BB30605503A5}"/>
              </a:ext>
            </a:extLst>
          </p:cNvPr>
          <p:cNvSpPr txBox="1"/>
          <p:nvPr/>
        </p:nvSpPr>
        <p:spPr>
          <a:xfrm>
            <a:off x="0" y="0"/>
            <a:ext cx="7369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B6603"/>
                </a:solidFill>
              </a:rPr>
              <a:t>NEVER TRAVEL ALONE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55729-A0F9-4533-8CC1-0AED2760D5CB}"/>
              </a:ext>
            </a:extLst>
          </p:cNvPr>
          <p:cNvSpPr txBox="1"/>
          <p:nvPr/>
        </p:nvSpPr>
        <p:spPr>
          <a:xfrm>
            <a:off x="98939" y="615248"/>
            <a:ext cx="5019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Set a virtual safety timer for an extra layer of safety wherever you are.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6B8CD-6CBD-4201-BF60-1B51D122F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974" y="2343589"/>
            <a:ext cx="990126" cy="830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830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F26287-B05F-4B7E-A8DD-1C20B113F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" r="2516" b="16099"/>
          <a:stretch/>
        </p:blipFill>
        <p:spPr>
          <a:xfrm>
            <a:off x="405709" y="1866048"/>
            <a:ext cx="4491918" cy="4684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88B962-2406-4A45-86F4-1DF62D91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071" y="96171"/>
            <a:ext cx="3068888" cy="6665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98810-E7B1-45A8-B8E9-E8F61EBF0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403" y="96171"/>
            <a:ext cx="3068888" cy="6665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D822FC-38BD-40A9-AB5C-8A5BCA79AFF8}"/>
              </a:ext>
            </a:extLst>
          </p:cNvPr>
          <p:cNvSpPr txBox="1"/>
          <p:nvPr/>
        </p:nvSpPr>
        <p:spPr>
          <a:xfrm>
            <a:off x="93307" y="27992"/>
            <a:ext cx="4702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B6603"/>
                </a:solidFill>
              </a:rPr>
              <a:t>WHAT DOES YOUR GUARDIAN SEE?</a:t>
            </a:r>
          </a:p>
        </p:txBody>
      </p:sp>
    </p:spTree>
    <p:extLst>
      <p:ext uri="{BB962C8B-B14F-4D97-AF65-F5344CB8AC3E}">
        <p14:creationId xmlns:p14="http://schemas.microsoft.com/office/powerpoint/2010/main" val="222936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93F70-B0D5-492C-A865-3D108E9EE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80" y="47497"/>
            <a:ext cx="3063109" cy="6711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2E1301-E83C-4031-B017-B22FB08B3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757" y="58166"/>
            <a:ext cx="3063109" cy="6690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3F70CB4-94B0-4406-81D1-CC164A8427FF}"/>
              </a:ext>
            </a:extLst>
          </p:cNvPr>
          <p:cNvSpPr/>
          <p:nvPr/>
        </p:nvSpPr>
        <p:spPr>
          <a:xfrm>
            <a:off x="4413379" y="5919521"/>
            <a:ext cx="583110" cy="560438"/>
          </a:xfrm>
          <a:prstGeom prst="ellipse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421823-BB70-4539-86EA-F3CCC5E9B13A}"/>
              </a:ext>
            </a:extLst>
          </p:cNvPr>
          <p:cNvCxnSpPr>
            <a:cxnSpLocks/>
          </p:cNvCxnSpPr>
          <p:nvPr/>
        </p:nvCxnSpPr>
        <p:spPr>
          <a:xfrm flipV="1">
            <a:off x="4996489" y="5374433"/>
            <a:ext cx="1683268" cy="727788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904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4F372-2BBE-4849-B834-FCA0C701E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25" y="84458"/>
            <a:ext cx="3126093" cy="6720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EFCBFB-6975-4245-A474-4DE2C7426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749" y="84458"/>
            <a:ext cx="3070694" cy="6689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CC7F5-9C4A-4B33-97A6-EE1051B17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74" y="84458"/>
            <a:ext cx="3103091" cy="6689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042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C240FF9F-D897-4A67-B900-80F7DBB44C1C}"/>
              </a:ext>
            </a:extLst>
          </p:cNvPr>
          <p:cNvSpPr/>
          <p:nvPr/>
        </p:nvSpPr>
        <p:spPr>
          <a:xfrm>
            <a:off x="4743878" y="2514087"/>
            <a:ext cx="2971520" cy="2652266"/>
          </a:xfrm>
          <a:prstGeom prst="ellipse">
            <a:avLst/>
          </a:prstGeom>
          <a:solidFill>
            <a:srgbClr val="00B0F0">
              <a:alpha val="50000"/>
            </a:srgbClr>
          </a:solidFill>
          <a:ln w="2857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ahnschrift SemiLight Condensed" panose="020B0502040204020203" pitchFamily="34" charset="0"/>
              </a:rPr>
              <a:t>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5498E-6853-418F-BE28-6FAAC4EB4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10142" b="26754"/>
          <a:stretch/>
        </p:blipFill>
        <p:spPr>
          <a:xfrm>
            <a:off x="7170047" y="86346"/>
            <a:ext cx="4894978" cy="6685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171A10-B580-4E0E-8042-D446B4752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163" y="1508482"/>
            <a:ext cx="2400066" cy="5194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54CD3-E418-448B-B80F-35DB2019705B}"/>
              </a:ext>
            </a:extLst>
          </p:cNvPr>
          <p:cNvSpPr txBox="1"/>
          <p:nvPr/>
        </p:nvSpPr>
        <p:spPr>
          <a:xfrm>
            <a:off x="126975" y="0"/>
            <a:ext cx="61022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RESOURCES YOU NEED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BB952-24A7-494E-BB98-130BAB48E562}"/>
              </a:ext>
            </a:extLst>
          </p:cNvPr>
          <p:cNvSpPr txBox="1"/>
          <p:nvPr/>
        </p:nvSpPr>
        <p:spPr>
          <a:xfrm>
            <a:off x="195942" y="1637597"/>
            <a:ext cx="27144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Access emergency procedures, schedules and other key documents in a custom content portal.</a:t>
            </a:r>
          </a:p>
        </p:txBody>
      </p:sp>
    </p:spTree>
    <p:extLst>
      <p:ext uri="{BB962C8B-B14F-4D97-AF65-F5344CB8AC3E}">
        <p14:creationId xmlns:p14="http://schemas.microsoft.com/office/powerpoint/2010/main" val="248820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EB4D94-72F2-47DC-98C7-6568F28AE28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8000" b="1" dirty="0">
              <a:ln w="11430"/>
              <a:solidFill>
                <a:srgbClr val="B59A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anose="020B0503020202020204" pitchFamily="34" charset="0"/>
              <a:cs typeface="Narkisim" panose="020E0502050101010101" pitchFamily="34" charset="-79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B520B9E-4EE1-4E4F-88FF-7EBDB2FD6398}"/>
              </a:ext>
            </a:extLst>
          </p:cNvPr>
          <p:cNvSpPr txBox="1">
            <a:spLocks/>
          </p:cNvSpPr>
          <p:nvPr/>
        </p:nvSpPr>
        <p:spPr>
          <a:xfrm>
            <a:off x="289728" y="1765169"/>
            <a:ext cx="10308407" cy="47925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50" normalizeH="0" baseline="0" noProof="0" dirty="0">
              <a:ln w="13500">
                <a:solidFill>
                  <a:srgbClr val="759AA5">
                    <a:shade val="2500"/>
                    <a:alpha val="65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B9AB6F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653C2E-E2E8-4925-ABC1-E1DC24834348}"/>
              </a:ext>
            </a:extLst>
          </p:cNvPr>
          <p:cNvSpPr txBox="1">
            <a:spLocks/>
          </p:cNvSpPr>
          <p:nvPr/>
        </p:nvSpPr>
        <p:spPr>
          <a:xfrm>
            <a:off x="289728" y="191911"/>
            <a:ext cx="6122361" cy="23670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59A5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C833503-CD1C-463F-B325-9B3EBB8F3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7" y="1896549"/>
            <a:ext cx="2243019" cy="4854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F408DC-3183-414B-BA63-1F8013C82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2">
                <a:lumMod val="25000"/>
                <a:lumOff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2" b="47518"/>
          <a:stretch/>
        </p:blipFill>
        <p:spPr>
          <a:xfrm>
            <a:off x="3618934" y="2009387"/>
            <a:ext cx="5030544" cy="4521473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  <a:sp3d>
            <a:bevelT prst="convex"/>
          </a:sp3d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DEC0ECB-C7F1-4A1B-BA9F-8DD680CCDE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2">
                <a:lumMod val="25000"/>
                <a:lumOff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52729" r="2041" b="3437"/>
          <a:stretch/>
        </p:blipFill>
        <p:spPr>
          <a:xfrm>
            <a:off x="6701817" y="589224"/>
            <a:ext cx="5043848" cy="4792580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  <a:sp3d>
            <a:bevelT prst="convex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F68098-E7EA-466D-AC30-679C622CD793}"/>
              </a:ext>
            </a:extLst>
          </p:cNvPr>
          <p:cNvSpPr txBox="1"/>
          <p:nvPr/>
        </p:nvSpPr>
        <p:spPr>
          <a:xfrm>
            <a:off x="93304" y="-15099"/>
            <a:ext cx="7716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MAKE THE RIGHT CALL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E47A51-FC41-4E57-B55F-178987C9F09B}"/>
              </a:ext>
            </a:extLst>
          </p:cNvPr>
          <p:cNvSpPr txBox="1"/>
          <p:nvPr/>
        </p:nvSpPr>
        <p:spPr>
          <a:xfrm>
            <a:off x="145695" y="589224"/>
            <a:ext cx="62663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Easily find assistance and resources with a custom call directory of important to know phone numbers.</a:t>
            </a:r>
          </a:p>
        </p:txBody>
      </p:sp>
    </p:spTree>
    <p:extLst>
      <p:ext uri="{BB962C8B-B14F-4D97-AF65-F5344CB8AC3E}">
        <p14:creationId xmlns:p14="http://schemas.microsoft.com/office/powerpoint/2010/main" val="116516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237238E-5B84-4536-BD03-C2F5C857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82" y="-3626"/>
            <a:ext cx="8255431" cy="257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4B990E-1DBD-4F1F-B800-2E0ED16E2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4109" cy="258163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2231A76-3437-42F4-A101-77D2731B7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5" y="2321839"/>
            <a:ext cx="12126686" cy="2148328"/>
          </a:xfrm>
        </p:spPr>
        <p:txBody>
          <a:bodyPr anchor="ctr">
            <a:noAutofit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 w="11430"/>
                <a:solidFill>
                  <a:srgbClr val="B59A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j-ea"/>
                <a:cs typeface="Narkisim" panose="020E0502050101010101" pitchFamily="34" charset="-79"/>
              </a:rPr>
              <a:t>E-ALERTS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C0199-B331-4317-8E43-A7008877A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1" y="-1813"/>
            <a:ext cx="2934109" cy="2581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BDE95-591F-4330-A4BB-4CA762823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485" y="0"/>
            <a:ext cx="2538515" cy="258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162D9D-E49F-46D0-BB99-1EB0736E6FE9}"/>
              </a:ext>
            </a:extLst>
          </p:cNvPr>
          <p:cNvSpPr txBox="1"/>
          <p:nvPr/>
        </p:nvSpPr>
        <p:spPr>
          <a:xfrm>
            <a:off x="737420" y="4470167"/>
            <a:ext cx="111989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Alerts come through RAVE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All students, staff, and faculty are automatically enrolled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Elon University email account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Cell phone provided in Ontrack</a:t>
            </a:r>
          </a:p>
        </p:txBody>
      </p:sp>
    </p:spTree>
    <p:extLst>
      <p:ext uri="{BB962C8B-B14F-4D97-AF65-F5344CB8AC3E}">
        <p14:creationId xmlns:p14="http://schemas.microsoft.com/office/powerpoint/2010/main" val="1474498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01AB37-1627-49B4-BB59-8F8685F4F6C3}"/>
              </a:ext>
            </a:extLst>
          </p:cNvPr>
          <p:cNvSpPr txBox="1"/>
          <p:nvPr/>
        </p:nvSpPr>
        <p:spPr>
          <a:xfrm>
            <a:off x="0" y="0"/>
            <a:ext cx="6102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IS ON THE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49F1A-5294-4EF0-9358-25E93749DA05}"/>
              </a:ext>
            </a:extLst>
          </p:cNvPr>
          <p:cNvSpPr txBox="1"/>
          <p:nvPr/>
        </p:nvSpPr>
        <p:spPr>
          <a:xfrm>
            <a:off x="0" y="666451"/>
            <a:ext cx="809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With a push of a button, you can directly connect to campus safety or 911 in an emergency.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601597-B338-4F51-9297-8E4EF14F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283" y="128682"/>
            <a:ext cx="3034503" cy="65967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A9D16B-1A44-44BA-B518-E93D12252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14" y="1668233"/>
            <a:ext cx="2423319" cy="5057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F56495-2E5A-4759-94DC-328AC06EA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884" y="1668233"/>
            <a:ext cx="4486112" cy="459260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A83095D-095E-41D5-AFA3-4950AA426BF5}"/>
              </a:ext>
            </a:extLst>
          </p:cNvPr>
          <p:cNvSpPr/>
          <p:nvPr/>
        </p:nvSpPr>
        <p:spPr>
          <a:xfrm>
            <a:off x="6447452" y="3145775"/>
            <a:ext cx="1651519" cy="163752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B368CE-F7DE-43B5-8189-83C2DE1D260F}"/>
              </a:ext>
            </a:extLst>
          </p:cNvPr>
          <p:cNvSpPr/>
          <p:nvPr/>
        </p:nvSpPr>
        <p:spPr>
          <a:xfrm>
            <a:off x="4964648" y="4623317"/>
            <a:ext cx="1651519" cy="163752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EB4D94-72F2-47DC-98C7-6568F28AE28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8000" b="1" dirty="0">
              <a:ln w="11430"/>
              <a:solidFill>
                <a:srgbClr val="B59A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anose="020B0503020202020204" pitchFamily="34" charset="0"/>
              <a:cs typeface="Narkisim" panose="020E0502050101010101" pitchFamily="34" charset="-79"/>
            </a:endParaRPr>
          </a:p>
        </p:txBody>
      </p:sp>
      <p:pic>
        <p:nvPicPr>
          <p:cNvPr id="10" name="Picture 9" descr="A picture containing text, aircraft, container&#10;&#10;Description automatically generated">
            <a:extLst>
              <a:ext uri="{FF2B5EF4-FFF2-40B4-BE49-F238E27FC236}">
                <a16:creationId xmlns:a16="http://schemas.microsoft.com/office/drawing/2014/main" id="{4D213BCC-99DB-46EA-BA37-DF6603EE2E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487" y="4885612"/>
            <a:ext cx="1348782" cy="1780476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B520B9E-4EE1-4E4F-88FF-7EBDB2FD6398}"/>
              </a:ext>
            </a:extLst>
          </p:cNvPr>
          <p:cNvSpPr txBox="1">
            <a:spLocks/>
          </p:cNvSpPr>
          <p:nvPr/>
        </p:nvSpPr>
        <p:spPr>
          <a:xfrm>
            <a:off x="289728" y="1765169"/>
            <a:ext cx="10308407" cy="47925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50" normalizeH="0" baseline="0" noProof="0" dirty="0">
              <a:ln w="13500">
                <a:solidFill>
                  <a:srgbClr val="759AA5">
                    <a:shade val="2500"/>
                    <a:alpha val="65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B9AB6F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gency FB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653C2E-E2E8-4925-ABC1-E1DC24834348}"/>
              </a:ext>
            </a:extLst>
          </p:cNvPr>
          <p:cNvSpPr txBox="1">
            <a:spLocks/>
          </p:cNvSpPr>
          <p:nvPr/>
        </p:nvSpPr>
        <p:spPr>
          <a:xfrm>
            <a:off x="289728" y="191911"/>
            <a:ext cx="6122361" cy="23670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59A57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29996-F26B-4693-8AA6-FDA00DF1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78" y="1085144"/>
            <a:ext cx="10461072" cy="4938151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 w="50800"/>
                <a:solidFill>
                  <a:prstClr val="white"/>
                </a:solidFill>
                <a:effectLst>
                  <a:glow rad="63500">
                    <a:srgbClr val="99987F">
                      <a:satMod val="175000"/>
                      <a:alpha val="40000"/>
                    </a:srgbClr>
                  </a:glow>
                </a:effectLst>
                <a:latin typeface="Agency FB"/>
                <a:cs typeface="Narkisim"/>
              </a:rPr>
              <a:t>Questions regarding E-Alerts or RAVE Guardian can be sent to: campuspolice@elon.edu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 w="50800"/>
              <a:solidFill>
                <a:prstClr val="white"/>
              </a:solidFill>
              <a:effectLst>
                <a:glow rad="63500">
                  <a:srgbClr val="99987F">
                    <a:satMod val="175000"/>
                    <a:alpha val="40000"/>
                  </a:srgbClr>
                </a:glow>
              </a:effectLst>
              <a:uLnTx/>
              <a:uFillTx/>
              <a:latin typeface="Agency FB"/>
              <a:ea typeface="+mn-ea"/>
              <a:cs typeface="Narkisim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n w="50800"/>
              <a:solidFill>
                <a:prstClr val="white"/>
              </a:solidFill>
              <a:effectLst>
                <a:glow rad="63500">
                  <a:srgbClr val="99987F">
                    <a:satMod val="175000"/>
                    <a:alpha val="40000"/>
                  </a:srgbClr>
                </a:glow>
              </a:effectLst>
              <a:latin typeface="Agency FB"/>
              <a:cs typeface="Narkisim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50800"/>
                <a:solidFill>
                  <a:prstClr val="white"/>
                </a:solidFill>
                <a:effectLst>
                  <a:glow rad="63500">
                    <a:srgbClr val="99987F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/>
                <a:ea typeface="+mn-ea"/>
                <a:cs typeface="Narkisim"/>
              </a:rPr>
              <a:t>*If you need immediate assistance, plea</a:t>
            </a:r>
            <a:r>
              <a:rPr lang="en-US" dirty="0">
                <a:ln w="50800"/>
                <a:solidFill>
                  <a:prstClr val="white"/>
                </a:solidFill>
                <a:effectLst>
                  <a:glow rad="63500">
                    <a:srgbClr val="99987F">
                      <a:satMod val="175000"/>
                      <a:alpha val="40000"/>
                    </a:srgbClr>
                  </a:glow>
                </a:effectLst>
                <a:latin typeface="Agency FB"/>
                <a:cs typeface="Narkisim"/>
              </a:rPr>
              <a:t>se call campus police at 336-278-5555 or call 911</a:t>
            </a:r>
            <a:endParaRPr kumimoji="0" lang="en-US" b="0" i="0" u="none" strike="noStrike" kern="1200" cap="none" spc="0" normalizeH="0" baseline="0" noProof="0" dirty="0">
              <a:ln w="50800"/>
              <a:solidFill>
                <a:prstClr val="white"/>
              </a:solidFill>
              <a:effectLst>
                <a:glow rad="63500">
                  <a:srgbClr val="99987F">
                    <a:satMod val="175000"/>
                    <a:alpha val="40000"/>
                  </a:srgbClr>
                </a:glow>
              </a:effectLst>
              <a:uLnTx/>
              <a:uFillTx/>
              <a:latin typeface="Agency FB"/>
              <a:ea typeface="+mn-ea"/>
              <a:cs typeface="Narkisim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50800"/>
              <a:solidFill>
                <a:prstClr val="white"/>
              </a:solidFill>
              <a:effectLst>
                <a:glow rad="63500">
                  <a:srgbClr val="99987F">
                    <a:satMod val="175000"/>
                    <a:alpha val="40000"/>
                  </a:srgbClr>
                </a:glow>
              </a:effectLst>
              <a:uLnTx/>
              <a:uFillTx/>
              <a:latin typeface="Agency FB"/>
              <a:ea typeface="+mn-ea"/>
              <a:cs typeface="Narkisi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2DA89-664E-49DA-9713-5C2FC0CF92D7}"/>
              </a:ext>
            </a:extLst>
          </p:cNvPr>
          <p:cNvSpPr txBox="1"/>
          <p:nvPr/>
        </p:nvSpPr>
        <p:spPr>
          <a:xfrm>
            <a:off x="117987" y="127819"/>
            <a:ext cx="997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ACCESS YOUR ACCOUNT IN ONTRACK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B7053-270E-47B5-99C6-F0281D65E340}"/>
              </a:ext>
            </a:extLst>
          </p:cNvPr>
          <p:cNvSpPr txBox="1"/>
          <p:nvPr/>
        </p:nvSpPr>
        <p:spPr>
          <a:xfrm>
            <a:off x="117987" y="1964353"/>
            <a:ext cx="46794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Log in to Ontrack at </a:t>
            </a:r>
            <a:r>
              <a:rPr lang="en-US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https://www.elon.edu/ontrack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Under User Account, Click </a:t>
            </a:r>
            <a:r>
              <a:rPr lang="en-US" sz="2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User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This will load your User Information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76976-3F6F-4715-B56E-7ABB252B1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850" y="1456833"/>
            <a:ext cx="7235833" cy="417201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2E48E75-BCDB-4487-BB79-B6D3F8A149EE}"/>
              </a:ext>
            </a:extLst>
          </p:cNvPr>
          <p:cNvSpPr/>
          <p:nvPr/>
        </p:nvSpPr>
        <p:spPr>
          <a:xfrm>
            <a:off x="4798850" y="4090219"/>
            <a:ext cx="1493795" cy="1310948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2DA89-664E-49DA-9713-5C2FC0CF92D7}"/>
              </a:ext>
            </a:extLst>
          </p:cNvPr>
          <p:cNvSpPr txBox="1"/>
          <p:nvPr/>
        </p:nvSpPr>
        <p:spPr>
          <a:xfrm>
            <a:off x="117987" y="127819"/>
            <a:ext cx="997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UPDATE/ADD YOUR CELL PHONE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B7053-270E-47B5-99C6-F0281D65E340}"/>
              </a:ext>
            </a:extLst>
          </p:cNvPr>
          <p:cNvSpPr txBox="1"/>
          <p:nvPr/>
        </p:nvSpPr>
        <p:spPr>
          <a:xfrm>
            <a:off x="117986" y="1167940"/>
            <a:ext cx="1161189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Scroll to the “Phone Numbers” section and add or update your cell phone number</a:t>
            </a:r>
          </a:p>
          <a:p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Updates will sync with E-Alert at 6:30 AM every morning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B0E265-AA38-47A9-8AA9-A80593235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" y="3429000"/>
            <a:ext cx="12074014" cy="22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6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237238E-5B84-4536-BD03-C2F5C857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83" y="0"/>
            <a:ext cx="8255431" cy="257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4B990E-1DBD-4F1F-B800-2E0ED16E2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4109" cy="258163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2231A76-3437-42F4-A101-77D2731B7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5" y="2885452"/>
            <a:ext cx="12126686" cy="2148328"/>
          </a:xfrm>
        </p:spPr>
        <p:txBody>
          <a:bodyPr anchor="ctr">
            <a:noAutofit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 w="11430"/>
                <a:solidFill>
                  <a:srgbClr val="B59A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j-ea"/>
                <a:cs typeface="Narkisim" panose="020E0502050101010101" pitchFamily="34" charset="-79"/>
              </a:rPr>
              <a:t>RAVE GUARDIAN</a:t>
            </a:r>
            <a:endParaRPr lang="en-US" sz="9600" i="1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rgbClr val="B59A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C0199-B331-4317-8E43-A7008877A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1" y="-1813"/>
            <a:ext cx="2934109" cy="2581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BDE95-591F-4330-A4BB-4CA762823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485" y="0"/>
            <a:ext cx="253851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2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EA977-352C-49EF-B493-5FE2078C3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278" y="2373107"/>
            <a:ext cx="6186755" cy="23310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A3E1E3-923C-4CAC-88C6-FEFC87AC1CEF}"/>
              </a:ext>
            </a:extLst>
          </p:cNvPr>
          <p:cNvSpPr/>
          <p:nvPr/>
        </p:nvSpPr>
        <p:spPr>
          <a:xfrm>
            <a:off x="0" y="0"/>
            <a:ext cx="5906278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lumOff val="7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lumOff val="7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lumOff val="75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9028E-F0CD-4D34-AD80-7D91FC53F8D3}"/>
              </a:ext>
            </a:extLst>
          </p:cNvPr>
          <p:cNvSpPr txBox="1"/>
          <p:nvPr/>
        </p:nvSpPr>
        <p:spPr>
          <a:xfrm>
            <a:off x="-2" y="3090779"/>
            <a:ext cx="58010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RAVE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sz="2600" dirty="0">
                <a:solidFill>
                  <a:srgbClr val="002060"/>
                </a:solidFill>
              </a:rPr>
              <a:t>An easy to use powerful platform for 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</a:rPr>
              <a:t>critical communication and collaboration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84E909C-5BE2-4397-8A1B-8DE26511E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" y="419976"/>
            <a:ext cx="5454151" cy="172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9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6000D8-37B0-441E-AE34-E94E1479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8" y="780781"/>
            <a:ext cx="3042338" cy="6077219"/>
          </a:xfrm>
          <a:prstGeom prst="roundRect">
            <a:avLst>
              <a:gd name="adj" fmla="val 16667"/>
            </a:avLst>
          </a:prstGeom>
          <a:ln w="57150">
            <a:solidFill>
              <a:schemeClr val="bg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DC25D4-B99E-40F9-80EA-B211F16535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22"/>
          <a:stretch/>
        </p:blipFill>
        <p:spPr>
          <a:xfrm>
            <a:off x="4575459" y="794717"/>
            <a:ext cx="3109448" cy="6077220"/>
          </a:xfrm>
          <a:prstGeom prst="roundRect">
            <a:avLst>
              <a:gd name="adj" fmla="val 16667"/>
            </a:avLst>
          </a:prstGeom>
          <a:ln w="38100">
            <a:solidFill>
              <a:schemeClr val="bg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E3E3C-C609-49CE-9EAE-6D403B5201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42"/>
          <a:stretch/>
        </p:blipFill>
        <p:spPr>
          <a:xfrm>
            <a:off x="8463216" y="794717"/>
            <a:ext cx="3116906" cy="6077220"/>
          </a:xfrm>
          <a:prstGeom prst="roundRect">
            <a:avLst>
              <a:gd name="adj" fmla="val 16667"/>
            </a:avLst>
          </a:prstGeom>
          <a:ln w="57150">
            <a:solidFill>
              <a:schemeClr val="bg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0DF422-1C13-4F04-8FC9-F9C3412EA34A}"/>
              </a:ext>
            </a:extLst>
          </p:cNvPr>
          <p:cNvSpPr txBox="1"/>
          <p:nvPr/>
        </p:nvSpPr>
        <p:spPr>
          <a:xfrm>
            <a:off x="43542" y="0"/>
            <a:ext cx="12148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SAFETY IS A COLLABORATIVE RESPONSIBILITY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C18BA6-4F8A-43DF-B6A4-186D625193A1}"/>
              </a:ext>
            </a:extLst>
          </p:cNvPr>
          <p:cNvCxnSpPr/>
          <p:nvPr/>
        </p:nvCxnSpPr>
        <p:spPr>
          <a:xfrm>
            <a:off x="4152122" y="1838131"/>
            <a:ext cx="0" cy="3816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5DC0D7-8E18-4D85-BD3D-B764AD2DDC7C}"/>
              </a:ext>
            </a:extLst>
          </p:cNvPr>
          <p:cNvCxnSpPr/>
          <p:nvPr/>
        </p:nvCxnSpPr>
        <p:spPr>
          <a:xfrm>
            <a:off x="8074090" y="1925217"/>
            <a:ext cx="0" cy="38162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50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25F4A-27D8-480F-A505-8F00704AD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93" y="797767"/>
            <a:ext cx="3016468" cy="6060233"/>
          </a:xfrm>
          <a:prstGeom prst="roundRect">
            <a:avLst>
              <a:gd name="adj" fmla="val 16667"/>
            </a:avLst>
          </a:prstGeom>
          <a:ln w="57150">
            <a:solidFill>
              <a:schemeClr val="bg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A30D23-81FC-49AE-9CEB-BD71048C3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798" y="797767"/>
            <a:ext cx="2872403" cy="6060233"/>
          </a:xfrm>
          <a:prstGeom prst="roundRect">
            <a:avLst>
              <a:gd name="adj" fmla="val 16667"/>
            </a:avLst>
          </a:prstGeom>
          <a:ln w="57150">
            <a:solidFill>
              <a:schemeClr val="bg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4723E-566C-4BC9-857B-CB843595A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938" y="812710"/>
            <a:ext cx="2982163" cy="6045290"/>
          </a:xfrm>
          <a:prstGeom prst="roundRect">
            <a:avLst>
              <a:gd name="adj" fmla="val 16667"/>
            </a:avLst>
          </a:prstGeom>
          <a:ln w="57150">
            <a:solidFill>
              <a:schemeClr val="bg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6C39E2-A27D-4EDD-A3BD-EE3CD25CA8CE}"/>
              </a:ext>
            </a:extLst>
          </p:cNvPr>
          <p:cNvSpPr txBox="1"/>
          <p:nvPr/>
        </p:nvSpPr>
        <p:spPr>
          <a:xfrm>
            <a:off x="99831" y="0"/>
            <a:ext cx="539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STAY UPDATED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3C0061-012B-460D-80D8-6952C42F36D0}"/>
              </a:ext>
            </a:extLst>
          </p:cNvPr>
          <p:cNvCxnSpPr/>
          <p:nvPr/>
        </p:nvCxnSpPr>
        <p:spPr>
          <a:xfrm>
            <a:off x="7943461" y="2046515"/>
            <a:ext cx="0" cy="38162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F48F66-5E3D-429A-8A1A-DB0E2CFF04E7}"/>
              </a:ext>
            </a:extLst>
          </p:cNvPr>
          <p:cNvCxnSpPr/>
          <p:nvPr/>
        </p:nvCxnSpPr>
        <p:spPr>
          <a:xfrm>
            <a:off x="4214327" y="1925217"/>
            <a:ext cx="0" cy="38162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10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15B01-7FFE-47BC-87BE-A45565B2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48" y="96559"/>
            <a:ext cx="2898940" cy="6227866"/>
          </a:xfrm>
          <a:prstGeom prst="roundRect">
            <a:avLst>
              <a:gd name="adj" fmla="val 16667"/>
            </a:avLst>
          </a:prstGeom>
          <a:ln w="57150">
            <a:solidFill>
              <a:schemeClr val="bg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FDDF47-8FB2-4505-A5BA-3A51CA358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36" y="65580"/>
            <a:ext cx="2898940" cy="6267427"/>
          </a:xfrm>
          <a:prstGeom prst="roundRect">
            <a:avLst>
              <a:gd name="adj" fmla="val 16667"/>
            </a:avLst>
          </a:prstGeom>
          <a:ln w="57150">
            <a:solidFill>
              <a:schemeClr val="bg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220B96-9A97-43A9-B869-CC05954E9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965" y="74163"/>
            <a:ext cx="2921927" cy="6250262"/>
          </a:xfrm>
          <a:prstGeom prst="roundRect">
            <a:avLst>
              <a:gd name="adj" fmla="val 16667"/>
            </a:avLst>
          </a:prstGeom>
          <a:ln w="57150">
            <a:solidFill>
              <a:schemeClr val="bg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CB721E-3103-4E39-BD44-D28BB7543AC2}"/>
              </a:ext>
            </a:extLst>
          </p:cNvPr>
          <p:cNvSpPr txBox="1"/>
          <p:nvPr/>
        </p:nvSpPr>
        <p:spPr>
          <a:xfrm>
            <a:off x="0" y="6324425"/>
            <a:ext cx="12192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Guardian helps keep you safe and your information private.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7CEA7E-1891-43F9-BB72-3CD58BECC73F}"/>
              </a:ext>
            </a:extLst>
          </p:cNvPr>
          <p:cNvCxnSpPr/>
          <p:nvPr/>
        </p:nvCxnSpPr>
        <p:spPr>
          <a:xfrm>
            <a:off x="4099249" y="1449356"/>
            <a:ext cx="0" cy="38162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ED99A5-8CB6-4982-893F-0EDDF0CB850D}"/>
              </a:ext>
            </a:extLst>
          </p:cNvPr>
          <p:cNvCxnSpPr/>
          <p:nvPr/>
        </p:nvCxnSpPr>
        <p:spPr>
          <a:xfrm>
            <a:off x="7766180" y="1520890"/>
            <a:ext cx="0" cy="38162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554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on">
  <a:themeElements>
    <a:clrScheme name="Custom 4">
      <a:dk1>
        <a:srgbClr val="B59A57"/>
      </a:dk1>
      <a:lt1>
        <a:srgbClr val="B59A57"/>
      </a:lt1>
      <a:dk2>
        <a:srgbClr val="212121"/>
      </a:dk2>
      <a:lt2>
        <a:srgbClr val="212121"/>
      </a:lt2>
      <a:accent1>
        <a:srgbClr val="73000A"/>
      </a:accent1>
      <a:accent2>
        <a:srgbClr val="B59A57"/>
      </a:accent2>
      <a:accent3>
        <a:srgbClr val="B59A57"/>
      </a:accent3>
      <a:accent4>
        <a:srgbClr val="B59A57"/>
      </a:accent4>
      <a:accent5>
        <a:srgbClr val="B59A57"/>
      </a:accent5>
      <a:accent6>
        <a:srgbClr val="B59A57"/>
      </a:accent6>
      <a:hlink>
        <a:srgbClr val="73000A"/>
      </a:hlink>
      <a:folHlink>
        <a:srgbClr val="B59A57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on" id="{90536440-8321-48D2-B3B3-2E1FD34AC3C1}" vid="{D4E3E64F-9CCA-4766-9560-E2A57BD4D1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F1A4B61CA84944A47EEF3B2BA6F937" ma:contentTypeVersion="2" ma:contentTypeDescription="Create a new document." ma:contentTypeScope="" ma:versionID="cd25bd72344e3023aea29344b7524ce3">
  <xsd:schema xmlns:xsd="http://www.w3.org/2001/XMLSchema" xmlns:xs="http://www.w3.org/2001/XMLSchema" xmlns:p="http://schemas.microsoft.com/office/2006/metadata/properties" xmlns:ns2="b3fcee25-73cc-4216-9d97-cf98bed7d93f" targetNamespace="http://schemas.microsoft.com/office/2006/metadata/properties" ma:root="true" ma:fieldsID="7512fa772db05564c929808350a0df15" ns2:_="">
    <xsd:import namespace="b3fcee25-73cc-4216-9d97-cf98bed7d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cee25-73cc-4216-9d97-cf98bed7d9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E33741-1057-44D0-8772-485356447397}"/>
</file>

<file path=customXml/itemProps2.xml><?xml version="1.0" encoding="utf-8"?>
<ds:datastoreItem xmlns:ds="http://schemas.openxmlformats.org/officeDocument/2006/customXml" ds:itemID="{43C89F66-3BE8-48C5-BB15-5737988CC6EA}"/>
</file>

<file path=customXml/itemProps3.xml><?xml version="1.0" encoding="utf-8"?>
<ds:datastoreItem xmlns:ds="http://schemas.openxmlformats.org/officeDocument/2006/customXml" ds:itemID="{45FD6FA2-E7E3-48D1-AAF4-E94824BD24FB}"/>
</file>

<file path=docProps/app.xml><?xml version="1.0" encoding="utf-8"?>
<Properties xmlns="http://schemas.openxmlformats.org/officeDocument/2006/extended-properties" xmlns:vt="http://schemas.openxmlformats.org/officeDocument/2006/docPropsVTypes">
  <Template>elon</Template>
  <TotalTime>4339</TotalTime>
  <Words>338</Words>
  <Application>Microsoft Office PowerPoint</Application>
  <PresentationFormat>Widescreen</PresentationFormat>
  <Paragraphs>69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Agency FB</vt:lpstr>
      <vt:lpstr>Arial</vt:lpstr>
      <vt:lpstr>Bahnschrift SemiLight Condensed</vt:lpstr>
      <vt:lpstr>Calibri</vt:lpstr>
      <vt:lpstr>Corbel</vt:lpstr>
      <vt:lpstr>Courier New</vt:lpstr>
      <vt:lpstr>Gill Sans MT</vt:lpstr>
      <vt:lpstr>Wingdings</vt:lpstr>
      <vt:lpstr>elon</vt:lpstr>
      <vt:lpstr>Presented by Elon University Police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ELON UNIVERSITY POLICE DEPARTMENT</dc:title>
  <dc:creator>BECKY LEMIRE</dc:creator>
  <cp:lastModifiedBy>Joe LeMire</cp:lastModifiedBy>
  <cp:revision>123</cp:revision>
  <dcterms:created xsi:type="dcterms:W3CDTF">2020-12-26T21:05:32Z</dcterms:created>
  <dcterms:modified xsi:type="dcterms:W3CDTF">2022-02-16T16:51:21Z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0x01010028F1A4B61CA84944A47EEF3B2BA6F937</vt:lpwstr>
  </property>
</Properties>
</file>