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000A"/>
    <a:srgbClr val="B59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45AC6-15BC-4056-9D63-436CBF2F750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BC65-A876-43CF-8B60-AD8FD73E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1D0A-BDC4-492F-B506-454C6CF4B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FF92A-CB90-46BC-9AC3-E0C052D94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D768E-5F1E-445B-BD29-A4D47AFE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263C1-C722-4C67-983A-F774E6F7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7BBB-7B0F-409B-8FF9-2F72FDCC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7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4939-31D8-452F-8F92-AEF51323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873E7-A8C3-4F72-A1D4-E5E16CD31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31391-D363-45AD-9A4E-61C10F20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2AAD0-A09D-4C52-B9EA-55A2AEED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981F-CCF5-4766-8AAC-8DFE9511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9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D535F-AE5C-4D1A-83CB-32B245DAF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93AEA-B361-46A8-9DC2-BADE52146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4B416-4265-4C15-910E-D38048C6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DB9C1-E771-4C0F-9582-91FE0560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0679-D6DC-411D-B67B-006E0FC8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0036-DFA7-4111-A478-CC6BF1B9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E6C1-DDA4-4F15-A44C-9DC640702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9C15-B5E5-489C-A451-B9928E1E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C1A8A-9708-4DA8-8A26-9457F6DE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2048-ACC5-4F2D-8888-DB0829D4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E973-2D5E-45B1-BCBC-ADACD890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AE306-A98C-4AC4-94E6-3AE0AD2BE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CCDC7-0F75-47B9-93FE-DF5EF1B6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BE2E-1E20-49F2-9189-59DFFF59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31A71-B5B7-41BB-AA83-381D178D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1589-5ED2-4FF1-BE39-23933FE9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2CF6-FAEA-475A-B352-E798A00C0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83AE1-ABB5-47E8-A4EA-6EA9D6CEF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E7E28-5B90-41C4-BBB2-05F7EF33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2ED4D-C01A-4385-9B8F-6C6030B4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F2AE-E9CE-4179-8E53-4787A858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312C-AEE3-4952-997D-4EE4B58D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EE45C-9790-4852-A0AC-542288929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CB5C4-8769-4193-9BD2-058781ABF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C3F12-F4C0-4020-8F99-6607D603A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DB51A-8E2E-44FA-BE4F-5C0759B20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BBCD8-7077-44C5-82CF-5CB3395A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66DC7-782E-4E8C-A8B7-FA32F589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4250B-8DAD-4FC5-8D37-D2CEA21F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35BB-646E-4894-9FBA-2A2DABE5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38946-C1AF-45F5-8F2C-89D7CF9B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94AE9-62B6-4625-B3F5-AC67ABA8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1AFF0-A9B4-4D59-A990-3D08334A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0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01ADE-CB31-4C80-A471-54C039B8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0E38C5-59B4-47A6-8161-72D94337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14B06-25D5-495A-AFA4-4EF8E90C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6AD0-B683-49E5-A697-966981567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D097-0E5D-41BC-A819-3FC8A732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AA8F1-0250-4516-836E-0DEEFCE12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230F3-DA76-4D15-ABDC-69705629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67224-BAEF-4B9D-A815-60443CEE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67C60-E737-4E8F-9C7E-E4542145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6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55AD-6339-4202-9523-0E0FBBFB9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04433-E827-40EB-8DA2-C4D178D6C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F6D29-5096-457D-AE9D-5B61467C8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D344-30A3-4398-B4C4-27A19E50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45085-1474-48A5-B718-2318DCFF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B18C-1F3D-412A-8B04-38D722F1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4E2F3-8763-4A8F-8598-61A8D88B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8A059-4FBC-43A7-8FCD-6EB08C812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7BC36-A9C1-42E3-AB8A-45F9B6929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43AC-A794-419D-8C36-1D54380533C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77F87-A23C-4AF5-8D40-DAE21724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E66A-8390-4519-B733-0C1CCF1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E60B-77B8-4195-AEBD-32EB15C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schwartz4@elo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1822-7A5D-4D25-9B2F-E5E8D3792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4" y="441228"/>
            <a:ext cx="10217791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3000A"/>
                </a:solidFill>
              </a:rPr>
              <a:t>Understanding Sales Tax </a:t>
            </a:r>
            <a:br>
              <a:rPr lang="en-US" dirty="0">
                <a:solidFill>
                  <a:srgbClr val="73000A"/>
                </a:solidFill>
              </a:rPr>
            </a:br>
            <a:r>
              <a:rPr lang="en-US" dirty="0">
                <a:solidFill>
                  <a:srgbClr val="73000A"/>
                </a:solidFill>
              </a:rPr>
              <a:t>As It Relates To P-Card Transactions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159EA-63B9-46B5-9056-9B98FC18C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635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Patrick Schwartz</a:t>
            </a:r>
          </a:p>
          <a:p>
            <a:r>
              <a:rPr lang="en-US" sz="3200" dirty="0"/>
              <a:t>Senior Buyer, Purchasing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F1CD88-566F-4939-84C5-240096A2E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BB72-8444-41D8-A861-6CE557DD0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0738-2341-4447-AB21-111FD934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Elon University is a not-for-profit (nonprofit) company that IS NOT tax exempt.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 means Elon University is required to pay sales tax.</a:t>
            </a:r>
          </a:p>
          <a:p>
            <a:endParaRPr lang="en-US" dirty="0"/>
          </a:p>
          <a:p>
            <a:r>
              <a:rPr lang="en-US" dirty="0"/>
              <a:t>Although Elon pays sales tax, we can submit for reimbursement twice a year to reclaim North Carolina sales tax.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CD6991-B769-4F1E-8FB1-EC90B795C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3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BC2713-F407-433C-A6C7-41BFB8BF0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AE618E-F51C-4621-A0F1-13A2B1825FFE}"/>
              </a:ext>
            </a:extLst>
          </p:cNvPr>
          <p:cNvSpPr txBox="1">
            <a:spLocks/>
          </p:cNvSpPr>
          <p:nvPr/>
        </p:nvSpPr>
        <p:spPr>
          <a:xfrm>
            <a:off x="838200" y="1101012"/>
            <a:ext cx="10515600" cy="49826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Sales Tax </a:t>
            </a:r>
            <a:r>
              <a:rPr lang="en-US" b="1" i="1" u="sng" dirty="0"/>
              <a:t>cannot</a:t>
            </a:r>
            <a:r>
              <a:rPr lang="en-US" dirty="0"/>
              <a:t> be refunded for the following items: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1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Airfare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Auto Rental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Fuel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Alcohol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Utilities (electricity, gas, phone (excluding equipment purchases), water/sewer, etc.)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Occupancy tax for lodging at NC hotels &amp; motels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Reimbursement made to employees for sales tax paid for items purchased on behalf of the University (but not purchased by University)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DF3C7F-B675-4FF4-8815-A804684133A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247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78199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F8382-7A31-4719-BF4E-254232A7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23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North Carolina is considered a “destination state”.</a:t>
            </a:r>
          </a:p>
          <a:p>
            <a:pPr marL="457200" lvl="1" indent="0">
              <a:buNone/>
            </a:pPr>
            <a:r>
              <a:rPr lang="en-US" dirty="0"/>
              <a:t>-This means that any goods or services purchased online with a ship to location of North Carolina, should include North Carolina Sales Tax.</a:t>
            </a:r>
          </a:p>
          <a:p>
            <a:pPr marL="457200" lvl="1" indent="0">
              <a:buNone/>
            </a:pPr>
            <a:r>
              <a:rPr lang="en-US" dirty="0"/>
              <a:t>-Elon is not able to reclaim sales tax outside of state.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 only submit for reimbursement if tax is broken out as a separate line item on an invoice or receipt or if specified that sales tax is included in pricing.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Ensuring you have legible and itemized receipts becomes extremely important. 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9A7A78-C222-4140-B635-7839E7B7C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3104B35-F90A-4001-B1BC-687BF4731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0073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6938D-790C-4432-975A-F134E1B3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Purchase Orders and Check Requests, Accounting is able to charge the sales tax to a specific budget code when making the payment.</a:t>
            </a:r>
          </a:p>
          <a:p>
            <a:endParaRPr lang="en-US" dirty="0"/>
          </a:p>
          <a:p>
            <a:r>
              <a:rPr lang="en-US" dirty="0"/>
              <a:t>With p-card transactions, the sales tax is initially charged to the department’s budget and then pulled out by Accounting through a journal entry.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Without proper receipts (itemized), sales tax cannot be pulled out of the department’s budget.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594847-2BD9-4941-A67D-99052998D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237A8A4-DF54-454D-BEE1-8F563FC5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19306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B59A-42F6-4E24-BD24-94BF5CB97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86867" cy="4351338"/>
          </a:xfrm>
        </p:spPr>
        <p:txBody>
          <a:bodyPr/>
          <a:lstStyle/>
          <a:p>
            <a:r>
              <a:rPr lang="en-US" dirty="0"/>
              <a:t>When eating at a restaurant in NC, make sure you have both the itemized receipt and credit card receipt.</a:t>
            </a:r>
          </a:p>
          <a:p>
            <a:pPr marL="457200" lvl="1" indent="0">
              <a:buNone/>
            </a:pPr>
            <a:r>
              <a:rPr lang="en-US" dirty="0"/>
              <a:t>-the itemized receipt is where the sales tax is shown.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 descr="Moscas.pdf - Adobe Acrobat Pro DC">
            <a:extLst>
              <a:ext uri="{FF2B5EF4-FFF2-40B4-BE49-F238E27FC236}">
                <a16:creationId xmlns:a16="http://schemas.microsoft.com/office/drawing/2014/main" id="{CEE86100-1537-4F68-9B83-6C6BC3853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t="23861" r="28643" b="13562"/>
          <a:stretch/>
        </p:blipFill>
        <p:spPr>
          <a:xfrm>
            <a:off x="6049350" y="1834956"/>
            <a:ext cx="4635290" cy="3474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ED2434-AC92-4B95-8899-080A83D98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D76A223-7EAC-4105-9187-590EAA07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96572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0E26-18EB-43DA-B2A1-1AE9A01E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25" y="1400452"/>
            <a:ext cx="6047794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When a receipt does not break out the sales tax but has a message that the price includes sales tax, we are able to submit for reimbursement.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Divide the subtotal by 1.0675 to get the taxable amount and then subtract that from the subtotal to achieve the sales tax. (24 / 1.0675 = 22.48; 24 </a:t>
            </a:r>
            <a:r>
              <a:rPr lang="en-US"/>
              <a:t>– 22.48 = 1.52 tax)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541DFC-B6A8-4486-B0F5-60AFD75D5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A2690D2-E441-463D-8371-04EC9814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  <p:pic>
        <p:nvPicPr>
          <p:cNvPr id="19" name="Picture 18" descr="Co-op.pdf - Adobe Acrobat Pro DC">
            <a:extLst>
              <a:ext uri="{FF2B5EF4-FFF2-40B4-BE49-F238E27FC236}">
                <a16:creationId xmlns:a16="http://schemas.microsoft.com/office/drawing/2014/main" id="{6D01DB9F-7FF7-4948-919B-E5DABB5638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3" t="24534" r="39924" b="20185"/>
          <a:stretch/>
        </p:blipFill>
        <p:spPr>
          <a:xfrm>
            <a:off x="6885993" y="989902"/>
            <a:ext cx="3738035" cy="492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2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BF65-B8A0-4B08-93D1-5118C6B1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p-card receipts/invoices submitted that are not itemized:</a:t>
            </a:r>
          </a:p>
          <a:p>
            <a:pPr marL="457200" lvl="1" indent="0">
              <a:buNone/>
            </a:pPr>
            <a:r>
              <a:rPr lang="en-US" dirty="0"/>
              <a:t>-The Oak House</a:t>
            </a:r>
          </a:p>
          <a:p>
            <a:pPr marL="457200" lvl="1" indent="0">
              <a:buNone/>
            </a:pPr>
            <a:r>
              <a:rPr lang="en-US" dirty="0"/>
              <a:t>-Restaurants</a:t>
            </a:r>
          </a:p>
          <a:p>
            <a:pPr marL="457200" lvl="1" indent="0">
              <a:buNone/>
            </a:pPr>
            <a:r>
              <a:rPr lang="en-US" dirty="0"/>
              <a:t>-IVARS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are not given an itemized receipt/invoice, ask for one.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D3DEC-FD37-4CBE-8956-63F568712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C108E-ED05-4024-9007-78C474C7E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61054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6CBA36-3F9F-4031-8957-9C644CDFD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85" y="6049994"/>
            <a:ext cx="5659030" cy="66408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A285E70-3F22-4D0A-83BE-E6D7FA4ACEB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247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solidFill>
                  <a:srgbClr val="73000A"/>
                </a:solidFill>
              </a:rPr>
              <a:t>Understanding Sales Tax As It Relates To P-Card Transactions</a:t>
            </a:r>
            <a:endParaRPr lang="en-US" sz="30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1CD253-2831-40B0-8216-FE530F9E4ABD}"/>
              </a:ext>
            </a:extLst>
          </p:cNvPr>
          <p:cNvSpPr txBox="1">
            <a:spLocks/>
          </p:cNvSpPr>
          <p:nvPr/>
        </p:nvSpPr>
        <p:spPr>
          <a:xfrm>
            <a:off x="838200" y="1485361"/>
            <a:ext cx="4648200" cy="3887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800" b="1" dirty="0"/>
              <a:t>Questions???</a:t>
            </a:r>
            <a:endParaRPr lang="en-US" sz="3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800" b="1" dirty="0"/>
          </a:p>
          <a:p>
            <a:pPr marL="0" indent="0" algn="ctr">
              <a:buNone/>
            </a:pPr>
            <a:r>
              <a:rPr lang="en-US" dirty="0"/>
              <a:t>Contact Information:</a:t>
            </a:r>
          </a:p>
          <a:p>
            <a:pPr marL="0" indent="0" algn="ctr">
              <a:buNone/>
            </a:pPr>
            <a:r>
              <a:rPr lang="en-US" dirty="0"/>
              <a:t>Patrick Schwartz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pschwartz4@elon.edu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purchasing@elon.edu</a:t>
            </a:r>
          </a:p>
          <a:p>
            <a:pPr marL="0" indent="0" algn="ctr">
              <a:buNone/>
            </a:pPr>
            <a:r>
              <a:rPr lang="en-US" dirty="0"/>
              <a:t>336-278-5583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31AD81F-1E59-4035-8388-8C97685280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12" y="1457368"/>
            <a:ext cx="4018384" cy="442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571</TotalTime>
  <Words>509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Understanding Sales Tax  As It Relates To P-Card Transactions</vt:lpstr>
      <vt:lpstr>Understanding Sales Tax As It Relates To P-Card Transactions</vt:lpstr>
      <vt:lpstr>PowerPoint Presentation</vt:lpstr>
      <vt:lpstr>Understanding Sales Tax As It Relates To P-Card Transactions</vt:lpstr>
      <vt:lpstr>Understanding Sales Tax As It Relates To P-Card Transactions</vt:lpstr>
      <vt:lpstr>Understanding Sales Tax As It Relates To P-Card Transactions</vt:lpstr>
      <vt:lpstr>Understanding Sales Tax As It Relates To P-Card Transactions</vt:lpstr>
      <vt:lpstr>Understanding Sales Tax As It Relates To P-Card Transactions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Taxes, Taxes, Taxes Unrelated Business Income and Sales Tax at Elon</dc:title>
  <dc:creator>Patrick Schwartz</dc:creator>
  <cp:lastModifiedBy>Chris Bradsher</cp:lastModifiedBy>
  <cp:revision>22</cp:revision>
  <dcterms:created xsi:type="dcterms:W3CDTF">2020-02-04T20:48:22Z</dcterms:created>
  <dcterms:modified xsi:type="dcterms:W3CDTF">2024-01-30T14:03:25Z</dcterms:modified>
</cp:coreProperties>
</file>